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A9DDCC-87DA-4E4C-8E5E-75535A558AE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8E3C96-CEFE-4998-B1FA-D0FE7522FAC2}">
      <dgm:prSet phldrT="[Текст]" custT="1"/>
      <dgm:spPr/>
      <dgm:t>
        <a:bodyPr/>
        <a:lstStyle/>
        <a:p>
          <a:pPr algn="ctr"/>
          <a:r>
            <a:rPr lang="ru-RU" sz="1600" b="1" i="0" dirty="0" smtClean="0">
              <a:latin typeface="+mn-lt"/>
            </a:rPr>
            <a:t>Речь инструктора </a:t>
          </a:r>
          <a:endParaRPr lang="ru-RU" sz="1100" dirty="0"/>
        </a:p>
      </dgm:t>
    </dgm:pt>
    <dgm:pt modelId="{4091631B-6E22-4DCE-9260-D97586EE34E0}" type="parTrans" cxnId="{DA3905BD-AC4A-483A-B9C8-92435E223B6C}">
      <dgm:prSet/>
      <dgm:spPr/>
      <dgm:t>
        <a:bodyPr/>
        <a:lstStyle/>
        <a:p>
          <a:endParaRPr lang="ru-RU"/>
        </a:p>
      </dgm:t>
    </dgm:pt>
    <dgm:pt modelId="{CBB1B1D6-B60C-4999-BED5-FBEBFB6FD870}" type="sibTrans" cxnId="{DA3905BD-AC4A-483A-B9C8-92435E223B6C}">
      <dgm:prSet/>
      <dgm:spPr/>
      <dgm:t>
        <a:bodyPr/>
        <a:lstStyle/>
        <a:p>
          <a:endParaRPr lang="ru-RU"/>
        </a:p>
      </dgm:t>
    </dgm:pt>
    <dgm:pt modelId="{FE424E25-4CDD-4733-B837-D2BDDFDEEC1C}">
      <dgm:prSet phldrT="[Текст]"/>
      <dgm:spPr/>
      <dgm:t>
        <a:bodyPr/>
        <a:lstStyle/>
        <a:p>
          <a:pPr algn="l"/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Как известно, дети дошкольного возраста стараются подражать поведению взрослых. Речь детей формируется под влиянием их речи. Следовательно, если родители или воспитатель четко, логично и правильно излагают свои мысли, ребёнок будет неосознанно стремиться делать также. Особое внимание следует уделить правильности произношения слов.</a:t>
          </a:r>
          <a:endParaRPr lang="ru-RU" dirty="0">
            <a:solidFill>
              <a:schemeClr val="accent1">
                <a:lumMod val="75000"/>
              </a:schemeClr>
            </a:solidFill>
          </a:endParaRPr>
        </a:p>
      </dgm:t>
    </dgm:pt>
    <dgm:pt modelId="{CA3D9B05-5366-4471-A32C-F1B249A3B919}" type="parTrans" cxnId="{D9718C46-8F55-4637-AEC0-C4AE4D9D09D9}">
      <dgm:prSet/>
      <dgm:spPr/>
      <dgm:t>
        <a:bodyPr/>
        <a:lstStyle/>
        <a:p>
          <a:endParaRPr lang="ru-RU"/>
        </a:p>
      </dgm:t>
    </dgm:pt>
    <dgm:pt modelId="{37DDD4F0-F012-46E1-94D0-1EB94903AC6D}" type="sibTrans" cxnId="{D9718C46-8F55-4637-AEC0-C4AE4D9D09D9}">
      <dgm:prSet/>
      <dgm:spPr/>
      <dgm:t>
        <a:bodyPr/>
        <a:lstStyle/>
        <a:p>
          <a:endParaRPr lang="ru-RU"/>
        </a:p>
      </dgm:t>
    </dgm:pt>
    <dgm:pt modelId="{39D2F257-6782-4F23-BE92-1FF40A08A000}">
      <dgm:prSet phldrT="[Текст]" custT="1"/>
      <dgm:spPr/>
      <dgm:t>
        <a:bodyPr/>
        <a:lstStyle/>
        <a:p>
          <a:r>
            <a:rPr lang="ru-RU" sz="1600" b="1" i="0" dirty="0" smtClean="0"/>
            <a:t>Считалочки, зазывалки, речёвки, девизы.</a:t>
          </a:r>
          <a:endParaRPr lang="ru-RU" sz="1600" b="1" dirty="0"/>
        </a:p>
      </dgm:t>
    </dgm:pt>
    <dgm:pt modelId="{569B947D-B02E-4184-BF57-D62CE6B65238}" type="parTrans" cxnId="{F49F6EC6-4E09-4B84-BB47-EB539026DF1E}">
      <dgm:prSet/>
      <dgm:spPr/>
      <dgm:t>
        <a:bodyPr/>
        <a:lstStyle/>
        <a:p>
          <a:endParaRPr lang="ru-RU"/>
        </a:p>
      </dgm:t>
    </dgm:pt>
    <dgm:pt modelId="{275EB40F-12FC-4A01-91F9-F26460FB5FE9}" type="sibTrans" cxnId="{F49F6EC6-4E09-4B84-BB47-EB539026DF1E}">
      <dgm:prSet/>
      <dgm:spPr/>
      <dgm:t>
        <a:bodyPr/>
        <a:lstStyle/>
        <a:p>
          <a:endParaRPr lang="ru-RU"/>
        </a:p>
      </dgm:t>
    </dgm:pt>
    <dgm:pt modelId="{3463975B-BDE7-486E-99CD-3035E4242FF9}">
      <dgm:prSet phldrT="[Текст]"/>
      <dgm:spPr/>
      <dgm:t>
        <a:bodyPr/>
        <a:lstStyle/>
        <a:p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Считалки и зазывалки – это вид детского творчества, небольшие стихотворения с четкой рифмой и структурой с шутливым характером, предназначенные для случайного выбора участника игры из множества или для привлечения к игре. Считалки и зазывалки способствуют развитию чёткой артикуляции и дикции у детей дошкольного возраста.</a:t>
          </a:r>
          <a:endParaRPr lang="ru-RU" b="1" dirty="0">
            <a:solidFill>
              <a:schemeClr val="accent1">
                <a:lumMod val="75000"/>
              </a:schemeClr>
            </a:solidFill>
          </a:endParaRPr>
        </a:p>
      </dgm:t>
    </dgm:pt>
    <dgm:pt modelId="{1DA38FB3-9A54-4D82-80AF-7F3A97E3FDAD}" type="parTrans" cxnId="{1CA46E1F-B3B7-4196-9D6C-D1F41B29F8C7}">
      <dgm:prSet/>
      <dgm:spPr/>
      <dgm:t>
        <a:bodyPr/>
        <a:lstStyle/>
        <a:p>
          <a:endParaRPr lang="ru-RU"/>
        </a:p>
      </dgm:t>
    </dgm:pt>
    <dgm:pt modelId="{B6F382D0-0FBD-48AE-B761-CB5862CF1AD6}" type="sibTrans" cxnId="{1CA46E1F-B3B7-4196-9D6C-D1F41B29F8C7}">
      <dgm:prSet/>
      <dgm:spPr/>
      <dgm:t>
        <a:bodyPr/>
        <a:lstStyle/>
        <a:p>
          <a:endParaRPr lang="ru-RU"/>
        </a:p>
      </dgm:t>
    </dgm:pt>
    <dgm:pt modelId="{57F8691A-1A8C-4803-8B1C-CD22859A4D80}">
      <dgm:prSet phldrT="[Текст]" custT="1"/>
      <dgm:spPr/>
      <dgm:t>
        <a:bodyPr/>
        <a:lstStyle/>
        <a:p>
          <a:r>
            <a:rPr lang="ru-RU" sz="1400" b="1" i="0" dirty="0" smtClean="0"/>
            <a:t>Объяснение правил игры</a:t>
          </a:r>
          <a:endParaRPr lang="ru-RU" sz="1400" b="1" dirty="0"/>
        </a:p>
      </dgm:t>
    </dgm:pt>
    <dgm:pt modelId="{7B24FA1D-5026-4B73-97DC-8E1484A6CB63}" type="parTrans" cxnId="{0B47069F-9CBF-4386-9D98-581746B37BC9}">
      <dgm:prSet/>
      <dgm:spPr/>
      <dgm:t>
        <a:bodyPr/>
        <a:lstStyle/>
        <a:p>
          <a:endParaRPr lang="ru-RU"/>
        </a:p>
      </dgm:t>
    </dgm:pt>
    <dgm:pt modelId="{82373C83-2347-44F8-B39A-6CDAC4704232}" type="sibTrans" cxnId="{0B47069F-9CBF-4386-9D98-581746B37BC9}">
      <dgm:prSet/>
      <dgm:spPr/>
      <dgm:t>
        <a:bodyPr/>
        <a:lstStyle/>
        <a:p>
          <a:endParaRPr lang="ru-RU"/>
        </a:p>
      </dgm:t>
    </dgm:pt>
    <dgm:pt modelId="{B3ACC611-DABF-43E8-B268-25499A5C2B49}">
      <dgm:prSet phldrT="[Текст]"/>
      <dgm:spPr/>
      <dgm:t>
        <a:bodyPr/>
        <a:lstStyle/>
        <a:p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У любой игры есть определённые правила, которые водящий или организатор должны объяснить играющим. Сначала целесообразно о правилах рассказать взрослому (инструктору, воспитателю, а за тем, в последствии, предложить это делать и самим детям. Объяснение правил игры способствует развитию логичности, чёткости речи, повышению самооценки. В процессе объяснения правил ребёнок учиться строить сложноподчинённые и сложносочинённые предложения в соответствие с нормами и правилами русского языка.</a:t>
          </a:r>
          <a:endParaRPr lang="ru-RU" b="1" dirty="0">
            <a:solidFill>
              <a:schemeClr val="accent1">
                <a:lumMod val="75000"/>
              </a:schemeClr>
            </a:solidFill>
          </a:endParaRPr>
        </a:p>
      </dgm:t>
    </dgm:pt>
    <dgm:pt modelId="{92385D8E-80E7-446D-8850-737C3C2DC731}" type="parTrans" cxnId="{F359DFA9-C113-47DD-A939-8180630CEC4F}">
      <dgm:prSet/>
      <dgm:spPr/>
      <dgm:t>
        <a:bodyPr/>
        <a:lstStyle/>
        <a:p>
          <a:endParaRPr lang="ru-RU"/>
        </a:p>
      </dgm:t>
    </dgm:pt>
    <dgm:pt modelId="{E2794362-6813-491E-8C51-247415F77891}" type="sibTrans" cxnId="{F359DFA9-C113-47DD-A939-8180630CEC4F}">
      <dgm:prSet/>
      <dgm:spPr/>
      <dgm:t>
        <a:bodyPr/>
        <a:lstStyle/>
        <a:p>
          <a:endParaRPr lang="ru-RU"/>
        </a:p>
      </dgm:t>
    </dgm:pt>
    <dgm:pt modelId="{B141F9A0-BDFF-4687-B027-4BA58F80CC90}">
      <dgm:prSet custT="1"/>
      <dgm:spPr/>
      <dgm:t>
        <a:bodyPr/>
        <a:lstStyle/>
        <a:p>
          <a:r>
            <a:rPr lang="ru-RU" sz="1600" b="1" i="0" dirty="0" smtClean="0"/>
            <a:t>Пальчиковые игры</a:t>
          </a:r>
          <a:endParaRPr lang="ru-RU" sz="1600" b="1" dirty="0"/>
        </a:p>
      </dgm:t>
    </dgm:pt>
    <dgm:pt modelId="{34694985-B9A1-4EEA-A0E3-EDBE1C55ABCB}" type="parTrans" cxnId="{128B6352-6126-46F4-8C2F-AE562F33BA49}">
      <dgm:prSet/>
      <dgm:spPr/>
      <dgm:t>
        <a:bodyPr/>
        <a:lstStyle/>
        <a:p>
          <a:endParaRPr lang="ru-RU"/>
        </a:p>
      </dgm:t>
    </dgm:pt>
    <dgm:pt modelId="{F3E12214-7E4C-44B7-8180-EE13AD88046F}" type="sibTrans" cxnId="{128B6352-6126-46F4-8C2F-AE562F33BA49}">
      <dgm:prSet/>
      <dgm:spPr/>
      <dgm:t>
        <a:bodyPr/>
        <a:lstStyle/>
        <a:p>
          <a:endParaRPr lang="ru-RU"/>
        </a:p>
      </dgm:t>
    </dgm:pt>
    <dgm:pt modelId="{D0F88897-3516-4071-89BE-DAB1BDFC408A}">
      <dgm:prSet/>
      <dgm:spPr/>
      <dgm:t>
        <a:bodyPr/>
        <a:lstStyle/>
        <a:p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Пальчиковые игры- это мощная целенаправленная тренировка для мозга ребёнка, стимулирующая его развитие. Многие исследователи, занимающиеся проблемой воспитания детей младшего школьного возраста, указывают на взаимосвязь и взаимозависимость становления моторной и речевой функций. Доказано наличие связи между совершенствованием тонких движений пальцев рук и активной речи ребёнка.</a:t>
          </a:r>
          <a:endParaRPr lang="ru-RU" b="1" dirty="0">
            <a:solidFill>
              <a:schemeClr val="accent1">
                <a:lumMod val="75000"/>
              </a:schemeClr>
            </a:solidFill>
          </a:endParaRPr>
        </a:p>
      </dgm:t>
    </dgm:pt>
    <dgm:pt modelId="{A7F059D8-EA76-485E-8B88-CA12FA1EB467}" type="parTrans" cxnId="{FC8484F7-4946-477E-9655-998AC70B7A16}">
      <dgm:prSet/>
      <dgm:spPr/>
      <dgm:t>
        <a:bodyPr/>
        <a:lstStyle/>
        <a:p>
          <a:endParaRPr lang="ru-RU"/>
        </a:p>
      </dgm:t>
    </dgm:pt>
    <dgm:pt modelId="{4A24373F-EED1-4968-B4CB-9111C9EB16D9}" type="sibTrans" cxnId="{FC8484F7-4946-477E-9655-998AC70B7A16}">
      <dgm:prSet/>
      <dgm:spPr/>
      <dgm:t>
        <a:bodyPr/>
        <a:lstStyle/>
        <a:p>
          <a:endParaRPr lang="ru-RU"/>
        </a:p>
      </dgm:t>
    </dgm:pt>
    <dgm:pt modelId="{7F39A645-C2FE-467D-92EC-5064C509886F}">
      <dgm:prSet/>
      <dgm:spPr/>
      <dgm:t>
        <a:bodyPr/>
        <a:lstStyle/>
        <a:p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Речёвка — небольшой ритмически организованный текст различного содержания, исполняемый группой детей.</a:t>
          </a:r>
          <a:endParaRPr lang="ru-RU" b="1" i="0" dirty="0">
            <a:solidFill>
              <a:schemeClr val="accent1">
                <a:lumMod val="75000"/>
              </a:schemeClr>
            </a:solidFill>
          </a:endParaRPr>
        </a:p>
      </dgm:t>
    </dgm:pt>
    <dgm:pt modelId="{7C1356C5-B0B0-4992-9B46-0B2ABFA64D59}" type="parTrans" cxnId="{3F31182A-B0BB-4EE3-B6FF-C33F994D140F}">
      <dgm:prSet/>
      <dgm:spPr/>
      <dgm:t>
        <a:bodyPr/>
        <a:lstStyle/>
        <a:p>
          <a:endParaRPr lang="ru-RU"/>
        </a:p>
      </dgm:t>
    </dgm:pt>
    <dgm:pt modelId="{25135B44-0B05-48D8-9049-D304FE354561}" type="sibTrans" cxnId="{3F31182A-B0BB-4EE3-B6FF-C33F994D140F}">
      <dgm:prSet/>
      <dgm:spPr/>
      <dgm:t>
        <a:bodyPr/>
        <a:lstStyle/>
        <a:p>
          <a:endParaRPr lang="ru-RU"/>
        </a:p>
      </dgm:t>
    </dgm:pt>
    <dgm:pt modelId="{1C9465D3-DDC2-42EA-A85C-234770073F72}">
      <dgm:prSet/>
      <dgm:spPr/>
      <dgm:t>
        <a:bodyPr/>
        <a:lstStyle/>
        <a:p>
          <a:r>
            <a:rPr lang="ru-RU" b="1" i="0" dirty="0" smtClean="0">
              <a:solidFill>
                <a:schemeClr val="accent1">
                  <a:lumMod val="75000"/>
                </a:schemeClr>
              </a:solidFill>
            </a:rPr>
            <a:t>Девиз — короткая и ёмкая фраза, заменяющая приветствие и характеризующая ту или иную деятельность участников.</a:t>
          </a:r>
          <a:endParaRPr lang="ru-RU" b="1" i="0" dirty="0">
            <a:solidFill>
              <a:schemeClr val="accent1">
                <a:lumMod val="75000"/>
              </a:schemeClr>
            </a:solidFill>
          </a:endParaRPr>
        </a:p>
      </dgm:t>
    </dgm:pt>
    <dgm:pt modelId="{8E9F5E64-3F50-43EB-A770-527D131D2EE2}" type="parTrans" cxnId="{D3B2BBFD-0107-4679-AC0F-329A5DD2E384}">
      <dgm:prSet/>
      <dgm:spPr/>
      <dgm:t>
        <a:bodyPr/>
        <a:lstStyle/>
        <a:p>
          <a:endParaRPr lang="ru-RU"/>
        </a:p>
      </dgm:t>
    </dgm:pt>
    <dgm:pt modelId="{285063A3-3445-478C-BDD9-46C289C26456}" type="sibTrans" cxnId="{D3B2BBFD-0107-4679-AC0F-329A5DD2E384}">
      <dgm:prSet/>
      <dgm:spPr/>
      <dgm:t>
        <a:bodyPr/>
        <a:lstStyle/>
        <a:p>
          <a:endParaRPr lang="ru-RU"/>
        </a:p>
      </dgm:t>
    </dgm:pt>
    <dgm:pt modelId="{FF7000B6-3AD8-43FD-8553-42070F176D3B}" type="pres">
      <dgm:prSet presAssocID="{83A9DDCC-87DA-4E4C-8E5E-75535A558A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6E93E8-290C-4521-9ADD-590B4FD563C7}" type="pres">
      <dgm:prSet presAssocID="{388E3C96-CEFE-4998-B1FA-D0FE7522FAC2}" presName="composite" presStyleCnt="0"/>
      <dgm:spPr/>
    </dgm:pt>
    <dgm:pt modelId="{CEA958F1-3043-41DA-AEB3-CB512C5EE468}" type="pres">
      <dgm:prSet presAssocID="{388E3C96-CEFE-4998-B1FA-D0FE7522FAC2}" presName="parTx" presStyleLbl="alignNode1" presStyleIdx="0" presStyleCnt="4" custScaleY="192209" custLinFactY="-229985" custLinFactNeighborX="331" custLinFactNeighborY="-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3BB0B7-318F-4065-AA26-46003238AF97}" type="pres">
      <dgm:prSet presAssocID="{388E3C96-CEFE-4998-B1FA-D0FE7522FAC2}" presName="desTx" presStyleLbl="alignAccFollowNode1" presStyleIdx="0" presStyleCnt="4" custLinFactNeighborX="348" custLinFactNeighborY="34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8777D-9732-464F-8131-749C5544B459}" type="pres">
      <dgm:prSet presAssocID="{CBB1B1D6-B60C-4999-BED5-FBEBFB6FD870}" presName="space" presStyleCnt="0"/>
      <dgm:spPr/>
    </dgm:pt>
    <dgm:pt modelId="{69E5D999-3758-4C0A-AB52-D3E2FC7A636F}" type="pres">
      <dgm:prSet presAssocID="{39D2F257-6782-4F23-BE92-1FF40A08A000}" presName="composite" presStyleCnt="0"/>
      <dgm:spPr/>
    </dgm:pt>
    <dgm:pt modelId="{FC403145-878C-4AC3-A8C3-AD61EC61338F}" type="pres">
      <dgm:prSet presAssocID="{39D2F257-6782-4F23-BE92-1FF40A08A000}" presName="parTx" presStyleLbl="alignNode1" presStyleIdx="1" presStyleCnt="4" custScaleY="195459" custLinFactY="-21743" custLinFactNeighborX="-1476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357E5-93FA-4780-9B0D-8674C2D44CBD}" type="pres">
      <dgm:prSet presAssocID="{39D2F257-6782-4F23-BE92-1FF40A08A000}" presName="desTx" presStyleLbl="alignAccFollowNode1" presStyleIdx="1" presStyleCnt="4" custLinFactNeighborX="-984" custLinFactNeighborY="3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35030-7ADF-46FC-B051-602F3D62C113}" type="pres">
      <dgm:prSet presAssocID="{275EB40F-12FC-4A01-91F9-F26460FB5FE9}" presName="space" presStyleCnt="0"/>
      <dgm:spPr/>
    </dgm:pt>
    <dgm:pt modelId="{C6929CE8-4181-42A4-977D-ED3ACBA0CE1A}" type="pres">
      <dgm:prSet presAssocID="{B141F9A0-BDFF-4687-B027-4BA58F80CC90}" presName="composite" presStyleCnt="0"/>
      <dgm:spPr/>
    </dgm:pt>
    <dgm:pt modelId="{AC91621A-83E8-44D1-8925-AC5194795649}" type="pres">
      <dgm:prSet presAssocID="{B141F9A0-BDFF-4687-B027-4BA58F80CC90}" presName="parTx" presStyleLbl="alignNode1" presStyleIdx="2" presStyleCnt="4" custScaleY="201878" custLinFactY="-241559" custLinFactNeighborX="1492" custLinFactNeighborY="-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FA9120-1AFD-4C01-8E2A-B43A8CC47CBF}" type="pres">
      <dgm:prSet presAssocID="{B141F9A0-BDFF-4687-B027-4BA58F80CC90}" presName="desTx" presStyleLbl="alignAccFollowNode1" presStyleIdx="2" presStyleCnt="4" custLinFactNeighborX="1001" custLinFactNeighborY="2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88CDA-5812-4186-BEBE-B51A259EE16D}" type="pres">
      <dgm:prSet presAssocID="{F3E12214-7E4C-44B7-8180-EE13AD88046F}" presName="space" presStyleCnt="0"/>
      <dgm:spPr/>
    </dgm:pt>
    <dgm:pt modelId="{5BCFE379-176A-43AD-A9BD-7D35B5338BDC}" type="pres">
      <dgm:prSet presAssocID="{57F8691A-1A8C-4803-8B1C-CD22859A4D80}" presName="composite" presStyleCnt="0"/>
      <dgm:spPr/>
    </dgm:pt>
    <dgm:pt modelId="{A87C7541-3324-41E6-A7B1-935BF983C37E}" type="pres">
      <dgm:prSet presAssocID="{57F8691A-1A8C-4803-8B1C-CD22859A4D80}" presName="parTx" presStyleLbl="alignNode1" presStyleIdx="3" presStyleCnt="4" custScaleY="211715" custLinFactNeighborX="-492" custLinFactNeighborY="-447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6D5C27-AEA2-43CF-BF69-BAB5ED705890}" type="pres">
      <dgm:prSet presAssocID="{57F8691A-1A8C-4803-8B1C-CD22859A4D80}" presName="desTx" presStyleLbl="alignAccFollowNode1" presStyleIdx="3" presStyleCnt="4" custLinFactNeighborX="0" custLinFactNeighborY="3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8E5999-381C-4BC6-8E4C-AC9D89A5BC4F}" type="presOf" srcId="{7F39A645-C2FE-467D-92EC-5064C509886F}" destId="{9F1357E5-93FA-4780-9B0D-8674C2D44CBD}" srcOrd="0" destOrd="1" presId="urn:microsoft.com/office/officeart/2005/8/layout/hList1"/>
    <dgm:cxn modelId="{FC8484F7-4946-477E-9655-998AC70B7A16}" srcId="{B141F9A0-BDFF-4687-B027-4BA58F80CC90}" destId="{D0F88897-3516-4071-89BE-DAB1BDFC408A}" srcOrd="0" destOrd="0" parTransId="{A7F059D8-EA76-485E-8B88-CA12FA1EB467}" sibTransId="{4A24373F-EED1-4968-B4CB-9111C9EB16D9}"/>
    <dgm:cxn modelId="{342CFB92-F8DA-4F7E-A247-C6F4531ED434}" type="presOf" srcId="{FE424E25-4CDD-4733-B837-D2BDDFDEEC1C}" destId="{F13BB0B7-318F-4065-AA26-46003238AF97}" srcOrd="0" destOrd="0" presId="urn:microsoft.com/office/officeart/2005/8/layout/hList1"/>
    <dgm:cxn modelId="{3350D6DD-3FD2-4C1D-BA31-D4DA2D091594}" type="presOf" srcId="{39D2F257-6782-4F23-BE92-1FF40A08A000}" destId="{FC403145-878C-4AC3-A8C3-AD61EC61338F}" srcOrd="0" destOrd="0" presId="urn:microsoft.com/office/officeart/2005/8/layout/hList1"/>
    <dgm:cxn modelId="{EE8EFF03-F758-4B0D-8246-5B775F994726}" type="presOf" srcId="{D0F88897-3516-4071-89BE-DAB1BDFC408A}" destId="{D3FA9120-1AFD-4C01-8E2A-B43A8CC47CBF}" srcOrd="0" destOrd="0" presId="urn:microsoft.com/office/officeart/2005/8/layout/hList1"/>
    <dgm:cxn modelId="{CC28C773-B246-4C61-B9A0-6C0C90B89277}" type="presOf" srcId="{B141F9A0-BDFF-4687-B027-4BA58F80CC90}" destId="{AC91621A-83E8-44D1-8925-AC5194795649}" srcOrd="0" destOrd="0" presId="urn:microsoft.com/office/officeart/2005/8/layout/hList1"/>
    <dgm:cxn modelId="{D9718C46-8F55-4637-AEC0-C4AE4D9D09D9}" srcId="{388E3C96-CEFE-4998-B1FA-D0FE7522FAC2}" destId="{FE424E25-4CDD-4733-B837-D2BDDFDEEC1C}" srcOrd="0" destOrd="0" parTransId="{CA3D9B05-5366-4471-A32C-F1B249A3B919}" sibTransId="{37DDD4F0-F012-46E1-94D0-1EB94903AC6D}"/>
    <dgm:cxn modelId="{4E721A6A-C275-4650-9F27-3ED4C1648ABF}" type="presOf" srcId="{57F8691A-1A8C-4803-8B1C-CD22859A4D80}" destId="{A87C7541-3324-41E6-A7B1-935BF983C37E}" srcOrd="0" destOrd="0" presId="urn:microsoft.com/office/officeart/2005/8/layout/hList1"/>
    <dgm:cxn modelId="{D3B2BBFD-0107-4679-AC0F-329A5DD2E384}" srcId="{39D2F257-6782-4F23-BE92-1FF40A08A000}" destId="{1C9465D3-DDC2-42EA-A85C-234770073F72}" srcOrd="2" destOrd="0" parTransId="{8E9F5E64-3F50-43EB-A770-527D131D2EE2}" sibTransId="{285063A3-3445-478C-BDD9-46C289C26456}"/>
    <dgm:cxn modelId="{F359DFA9-C113-47DD-A939-8180630CEC4F}" srcId="{57F8691A-1A8C-4803-8B1C-CD22859A4D80}" destId="{B3ACC611-DABF-43E8-B268-25499A5C2B49}" srcOrd="0" destOrd="0" parTransId="{92385D8E-80E7-446D-8850-737C3C2DC731}" sibTransId="{E2794362-6813-491E-8C51-247415F77891}"/>
    <dgm:cxn modelId="{1CA46E1F-B3B7-4196-9D6C-D1F41B29F8C7}" srcId="{39D2F257-6782-4F23-BE92-1FF40A08A000}" destId="{3463975B-BDE7-486E-99CD-3035E4242FF9}" srcOrd="0" destOrd="0" parTransId="{1DA38FB3-9A54-4D82-80AF-7F3A97E3FDAD}" sibTransId="{B6F382D0-0FBD-48AE-B761-CB5862CF1AD6}"/>
    <dgm:cxn modelId="{3F31182A-B0BB-4EE3-B6FF-C33F994D140F}" srcId="{39D2F257-6782-4F23-BE92-1FF40A08A000}" destId="{7F39A645-C2FE-467D-92EC-5064C509886F}" srcOrd="1" destOrd="0" parTransId="{7C1356C5-B0B0-4992-9B46-0B2ABFA64D59}" sibTransId="{25135B44-0B05-48D8-9049-D304FE354561}"/>
    <dgm:cxn modelId="{E20308FD-0B90-4D69-9262-F73352FBE9BF}" type="presOf" srcId="{1C9465D3-DDC2-42EA-A85C-234770073F72}" destId="{9F1357E5-93FA-4780-9B0D-8674C2D44CBD}" srcOrd="0" destOrd="2" presId="urn:microsoft.com/office/officeart/2005/8/layout/hList1"/>
    <dgm:cxn modelId="{2A1CECAA-7E51-4C60-8AF3-0230EC7B0D83}" type="presOf" srcId="{B3ACC611-DABF-43E8-B268-25499A5C2B49}" destId="{316D5C27-AEA2-43CF-BF69-BAB5ED705890}" srcOrd="0" destOrd="0" presId="urn:microsoft.com/office/officeart/2005/8/layout/hList1"/>
    <dgm:cxn modelId="{CF4019EF-55B6-46F2-A121-24F8C69416AB}" type="presOf" srcId="{388E3C96-CEFE-4998-B1FA-D0FE7522FAC2}" destId="{CEA958F1-3043-41DA-AEB3-CB512C5EE468}" srcOrd="0" destOrd="0" presId="urn:microsoft.com/office/officeart/2005/8/layout/hList1"/>
    <dgm:cxn modelId="{4EF01D92-E997-4640-8FE5-D9328B9C57F3}" type="presOf" srcId="{3463975B-BDE7-486E-99CD-3035E4242FF9}" destId="{9F1357E5-93FA-4780-9B0D-8674C2D44CBD}" srcOrd="0" destOrd="0" presId="urn:microsoft.com/office/officeart/2005/8/layout/hList1"/>
    <dgm:cxn modelId="{F49F6EC6-4E09-4B84-BB47-EB539026DF1E}" srcId="{83A9DDCC-87DA-4E4C-8E5E-75535A558AE3}" destId="{39D2F257-6782-4F23-BE92-1FF40A08A000}" srcOrd="1" destOrd="0" parTransId="{569B947D-B02E-4184-BF57-D62CE6B65238}" sibTransId="{275EB40F-12FC-4A01-91F9-F26460FB5FE9}"/>
    <dgm:cxn modelId="{128B6352-6126-46F4-8C2F-AE562F33BA49}" srcId="{83A9DDCC-87DA-4E4C-8E5E-75535A558AE3}" destId="{B141F9A0-BDFF-4687-B027-4BA58F80CC90}" srcOrd="2" destOrd="0" parTransId="{34694985-B9A1-4EEA-A0E3-EDBE1C55ABCB}" sibTransId="{F3E12214-7E4C-44B7-8180-EE13AD88046F}"/>
    <dgm:cxn modelId="{DA3905BD-AC4A-483A-B9C8-92435E223B6C}" srcId="{83A9DDCC-87DA-4E4C-8E5E-75535A558AE3}" destId="{388E3C96-CEFE-4998-B1FA-D0FE7522FAC2}" srcOrd="0" destOrd="0" parTransId="{4091631B-6E22-4DCE-9260-D97586EE34E0}" sibTransId="{CBB1B1D6-B60C-4999-BED5-FBEBFB6FD870}"/>
    <dgm:cxn modelId="{6D81E551-B09F-47D9-AE9A-E08F178F87B9}" type="presOf" srcId="{83A9DDCC-87DA-4E4C-8E5E-75535A558AE3}" destId="{FF7000B6-3AD8-43FD-8553-42070F176D3B}" srcOrd="0" destOrd="0" presId="urn:microsoft.com/office/officeart/2005/8/layout/hList1"/>
    <dgm:cxn modelId="{0B47069F-9CBF-4386-9D98-581746B37BC9}" srcId="{83A9DDCC-87DA-4E4C-8E5E-75535A558AE3}" destId="{57F8691A-1A8C-4803-8B1C-CD22859A4D80}" srcOrd="3" destOrd="0" parTransId="{7B24FA1D-5026-4B73-97DC-8E1484A6CB63}" sibTransId="{82373C83-2347-44F8-B39A-6CDAC4704232}"/>
    <dgm:cxn modelId="{247D25D2-954D-4138-9EDE-4380D805CFF6}" type="presParOf" srcId="{FF7000B6-3AD8-43FD-8553-42070F176D3B}" destId="{206E93E8-290C-4521-9ADD-590B4FD563C7}" srcOrd="0" destOrd="0" presId="urn:microsoft.com/office/officeart/2005/8/layout/hList1"/>
    <dgm:cxn modelId="{F1F0AD3D-1C2E-4B44-B417-5A16423FE937}" type="presParOf" srcId="{206E93E8-290C-4521-9ADD-590B4FD563C7}" destId="{CEA958F1-3043-41DA-AEB3-CB512C5EE468}" srcOrd="0" destOrd="0" presId="urn:microsoft.com/office/officeart/2005/8/layout/hList1"/>
    <dgm:cxn modelId="{D346DE6A-DFF6-4D43-85D8-DFB2277DF723}" type="presParOf" srcId="{206E93E8-290C-4521-9ADD-590B4FD563C7}" destId="{F13BB0B7-318F-4065-AA26-46003238AF97}" srcOrd="1" destOrd="0" presId="urn:microsoft.com/office/officeart/2005/8/layout/hList1"/>
    <dgm:cxn modelId="{01292760-9FB1-40B1-9995-ABE74D69B0D6}" type="presParOf" srcId="{FF7000B6-3AD8-43FD-8553-42070F176D3B}" destId="{8308777D-9732-464F-8131-749C5544B459}" srcOrd="1" destOrd="0" presId="urn:microsoft.com/office/officeart/2005/8/layout/hList1"/>
    <dgm:cxn modelId="{83258C25-B859-4C1C-84A0-5DE912EAB728}" type="presParOf" srcId="{FF7000B6-3AD8-43FD-8553-42070F176D3B}" destId="{69E5D999-3758-4C0A-AB52-D3E2FC7A636F}" srcOrd="2" destOrd="0" presId="urn:microsoft.com/office/officeart/2005/8/layout/hList1"/>
    <dgm:cxn modelId="{81AF197A-1951-4E63-9591-D608AD033BEB}" type="presParOf" srcId="{69E5D999-3758-4C0A-AB52-D3E2FC7A636F}" destId="{FC403145-878C-4AC3-A8C3-AD61EC61338F}" srcOrd="0" destOrd="0" presId="urn:microsoft.com/office/officeart/2005/8/layout/hList1"/>
    <dgm:cxn modelId="{5AE703E5-3B0D-41FB-B759-05CF3398B88A}" type="presParOf" srcId="{69E5D999-3758-4C0A-AB52-D3E2FC7A636F}" destId="{9F1357E5-93FA-4780-9B0D-8674C2D44CBD}" srcOrd="1" destOrd="0" presId="urn:microsoft.com/office/officeart/2005/8/layout/hList1"/>
    <dgm:cxn modelId="{ACC390A3-B5F2-439A-8EF3-E129E403A9B9}" type="presParOf" srcId="{FF7000B6-3AD8-43FD-8553-42070F176D3B}" destId="{AD335030-7ADF-46FC-B051-602F3D62C113}" srcOrd="3" destOrd="0" presId="urn:microsoft.com/office/officeart/2005/8/layout/hList1"/>
    <dgm:cxn modelId="{0AC95F8F-3E45-4850-B6BA-CB3DFC28F647}" type="presParOf" srcId="{FF7000B6-3AD8-43FD-8553-42070F176D3B}" destId="{C6929CE8-4181-42A4-977D-ED3ACBA0CE1A}" srcOrd="4" destOrd="0" presId="urn:microsoft.com/office/officeart/2005/8/layout/hList1"/>
    <dgm:cxn modelId="{AF88FE52-FEEC-4A6F-8A9C-93EE9FEAD096}" type="presParOf" srcId="{C6929CE8-4181-42A4-977D-ED3ACBA0CE1A}" destId="{AC91621A-83E8-44D1-8925-AC5194795649}" srcOrd="0" destOrd="0" presId="urn:microsoft.com/office/officeart/2005/8/layout/hList1"/>
    <dgm:cxn modelId="{D3EA8B34-5D9C-44F9-B133-C9AD4E0FD278}" type="presParOf" srcId="{C6929CE8-4181-42A4-977D-ED3ACBA0CE1A}" destId="{D3FA9120-1AFD-4C01-8E2A-B43A8CC47CBF}" srcOrd="1" destOrd="0" presId="urn:microsoft.com/office/officeart/2005/8/layout/hList1"/>
    <dgm:cxn modelId="{23E09CD7-D643-4A53-B57A-F03368BF9E64}" type="presParOf" srcId="{FF7000B6-3AD8-43FD-8553-42070F176D3B}" destId="{62188CDA-5812-4186-BEBE-B51A259EE16D}" srcOrd="5" destOrd="0" presId="urn:microsoft.com/office/officeart/2005/8/layout/hList1"/>
    <dgm:cxn modelId="{12D30C51-80FC-4314-B18F-0E56F3262806}" type="presParOf" srcId="{FF7000B6-3AD8-43FD-8553-42070F176D3B}" destId="{5BCFE379-176A-43AD-A9BD-7D35B5338BDC}" srcOrd="6" destOrd="0" presId="urn:microsoft.com/office/officeart/2005/8/layout/hList1"/>
    <dgm:cxn modelId="{84BB0BDD-034C-4B3D-9FC6-BA296EF5EC25}" type="presParOf" srcId="{5BCFE379-176A-43AD-A9BD-7D35B5338BDC}" destId="{A87C7541-3324-41E6-A7B1-935BF983C37E}" srcOrd="0" destOrd="0" presId="urn:microsoft.com/office/officeart/2005/8/layout/hList1"/>
    <dgm:cxn modelId="{7567B22A-0A30-4A6D-8889-97CB8145E615}" type="presParOf" srcId="{5BCFE379-176A-43AD-A9BD-7D35B5338BDC}" destId="{316D5C27-AEA2-43CF-BF69-BAB5ED70589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958F1-3043-41DA-AEB3-CB512C5EE468}">
      <dsp:nvSpPr>
        <dsp:cNvPr id="0" name=""/>
        <dsp:cNvSpPr/>
      </dsp:nvSpPr>
      <dsp:spPr>
        <a:xfrm>
          <a:off x="13017" y="0"/>
          <a:ext cx="2617511" cy="6642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+mn-lt"/>
            </a:rPr>
            <a:t>Речь инструктора </a:t>
          </a:r>
          <a:endParaRPr lang="ru-RU" sz="1100" kern="1200" dirty="0"/>
        </a:p>
      </dsp:txBody>
      <dsp:txXfrm>
        <a:off x="13017" y="0"/>
        <a:ext cx="2617511" cy="664274"/>
      </dsp:txXfrm>
    </dsp:sp>
    <dsp:sp modelId="{F13BB0B7-318F-4065-AA26-46003238AF97}">
      <dsp:nvSpPr>
        <dsp:cNvPr id="0" name=""/>
        <dsp:cNvSpPr/>
      </dsp:nvSpPr>
      <dsp:spPr>
        <a:xfrm>
          <a:off x="13462" y="815870"/>
          <a:ext cx="2617511" cy="447366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Как известно, дети дошкольного возраста стараются подражать поведению взрослых. Речь детей формируется под влиянием их речи. Следовательно, если родители или воспитатель четко, логично и правильно излагают свои мысли, ребёнок будет неосознанно стремиться делать также. Особое внимание следует уделить правильности произношения слов.</a:t>
          </a:r>
          <a:endParaRPr lang="ru-RU" sz="12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3462" y="815870"/>
        <a:ext cx="2617511" cy="4473663"/>
      </dsp:txXfrm>
    </dsp:sp>
    <dsp:sp modelId="{FC403145-878C-4AC3-A8C3-AD61EC61338F}">
      <dsp:nvSpPr>
        <dsp:cNvPr id="0" name=""/>
        <dsp:cNvSpPr/>
      </dsp:nvSpPr>
      <dsp:spPr>
        <a:xfrm>
          <a:off x="2949681" y="0"/>
          <a:ext cx="2617511" cy="6755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Считалочки, зазывалки, речёвки, девизы.</a:t>
          </a:r>
          <a:endParaRPr lang="ru-RU" sz="1600" b="1" kern="1200" dirty="0"/>
        </a:p>
      </dsp:txBody>
      <dsp:txXfrm>
        <a:off x="2949681" y="0"/>
        <a:ext cx="2617511" cy="675506"/>
      </dsp:txXfrm>
    </dsp:sp>
    <dsp:sp modelId="{9F1357E5-93FA-4780-9B0D-8674C2D44CBD}">
      <dsp:nvSpPr>
        <dsp:cNvPr id="0" name=""/>
        <dsp:cNvSpPr/>
      </dsp:nvSpPr>
      <dsp:spPr>
        <a:xfrm>
          <a:off x="2962559" y="806734"/>
          <a:ext cx="2617511" cy="447366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Считалки и зазывалки – это вид детского творчества, небольшие стихотворения с четкой рифмой и структурой с шутливым характером, предназначенные для случайного выбора участника игры из множества или для привлечения к игре. Считалки и зазывалки способствуют развитию чёткой артикуляции и дикции у детей дошкольного возраста.</a:t>
          </a:r>
          <a:endParaRPr lang="ru-RU" sz="12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Речёвка — небольшой ритмически организованный текст различного содержания, исполняемый группой детей.</a:t>
          </a:r>
          <a:endParaRPr lang="ru-RU" sz="1200" b="1" i="0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Девиз — короткая и ёмкая фраза, заменяющая приветствие и характеризующая ту или иную деятельность участников.</a:t>
          </a:r>
          <a:endParaRPr lang="ru-RU" sz="1200" b="1" i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2962559" y="806734"/>
        <a:ext cx="2617511" cy="4473663"/>
      </dsp:txXfrm>
    </dsp:sp>
    <dsp:sp modelId="{AC91621A-83E8-44D1-8925-AC5194795649}">
      <dsp:nvSpPr>
        <dsp:cNvPr id="0" name=""/>
        <dsp:cNvSpPr/>
      </dsp:nvSpPr>
      <dsp:spPr>
        <a:xfrm>
          <a:off x="6011332" y="0"/>
          <a:ext cx="2617511" cy="6976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Пальчиковые игры</a:t>
          </a:r>
          <a:endParaRPr lang="ru-RU" sz="1600" b="1" kern="1200" dirty="0"/>
        </a:p>
      </dsp:txBody>
      <dsp:txXfrm>
        <a:off x="6011332" y="0"/>
        <a:ext cx="2617511" cy="697690"/>
      </dsp:txXfrm>
    </dsp:sp>
    <dsp:sp modelId="{D3FA9120-1AFD-4C01-8E2A-B43A8CC47CBF}">
      <dsp:nvSpPr>
        <dsp:cNvPr id="0" name=""/>
        <dsp:cNvSpPr/>
      </dsp:nvSpPr>
      <dsp:spPr>
        <a:xfrm>
          <a:off x="5998480" y="798053"/>
          <a:ext cx="2617511" cy="447366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Пальчиковые игры- это мощная целенаправленная тренировка для мозга ребёнка, стимулирующая его развитие. Многие исследователи, занимающиеся проблемой воспитания детей младшего школьного возраста, указывают на взаимосвязь и взаимозависимость становления моторной и речевой функций. Доказано наличие связи между совершенствованием тонких движений пальцев рук и активной речи ребёнка.</a:t>
          </a:r>
          <a:endParaRPr lang="ru-RU" sz="12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998480" y="798053"/>
        <a:ext cx="2617511" cy="4473663"/>
      </dsp:txXfrm>
    </dsp:sp>
    <dsp:sp modelId="{A87C7541-3324-41E6-A7B1-935BF983C37E}">
      <dsp:nvSpPr>
        <dsp:cNvPr id="0" name=""/>
        <dsp:cNvSpPr/>
      </dsp:nvSpPr>
      <dsp:spPr>
        <a:xfrm>
          <a:off x="8943364" y="0"/>
          <a:ext cx="2617511" cy="731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/>
            <a:t>Объяснение правил игры</a:t>
          </a:r>
          <a:endParaRPr lang="ru-RU" sz="1400" b="1" kern="1200" dirty="0"/>
        </a:p>
      </dsp:txBody>
      <dsp:txXfrm>
        <a:off x="8943364" y="0"/>
        <a:ext cx="2617511" cy="731687"/>
      </dsp:txXfrm>
    </dsp:sp>
    <dsp:sp modelId="{316D5C27-AEA2-43CF-BF69-BAB5ED705890}">
      <dsp:nvSpPr>
        <dsp:cNvPr id="0" name=""/>
        <dsp:cNvSpPr/>
      </dsp:nvSpPr>
      <dsp:spPr>
        <a:xfrm>
          <a:off x="8956242" y="819553"/>
          <a:ext cx="2617511" cy="447366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i="0" kern="1200" dirty="0" smtClean="0">
              <a:solidFill>
                <a:schemeClr val="accent1">
                  <a:lumMod val="75000"/>
                </a:schemeClr>
              </a:solidFill>
            </a:rPr>
            <a:t>У любой игры есть определённые правила, которые водящий или организатор должны объяснить играющим. Сначала целесообразно о правилах рассказать взрослому (инструктору, воспитателю, а за тем, в последствии, предложить это делать и самим детям. Объяснение правил игры способствует развитию логичности, чёткости речи, повышению самооценки. В процессе объяснения правил ребёнок учиться строить сложноподчинённые и сложносочинённые предложения в соответствие с нормами и правилами русского языка.</a:t>
          </a:r>
          <a:endParaRPr lang="ru-RU" sz="12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8956242" y="819553"/>
        <a:ext cx="2617511" cy="4473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4082" y="569889"/>
            <a:ext cx="8001000" cy="297180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«Речевое развитие детей старшего дошкольного возраста на занятиях </a:t>
            </a:r>
            <a:br>
              <a:rPr lang="ru-RU" b="1" i="1" dirty="0" smtClean="0"/>
            </a:br>
            <a:r>
              <a:rPr lang="ru-RU" b="1" i="1" dirty="0" smtClean="0"/>
              <a:t>по физической культуре»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94282" y="5144635"/>
            <a:ext cx="6400800" cy="1449350"/>
          </a:xfrm>
        </p:spPr>
        <p:txBody>
          <a:bodyPr/>
          <a:lstStyle/>
          <a:p>
            <a:pPr algn="r"/>
            <a:r>
              <a:rPr lang="ru-RU" b="1" i="1" dirty="0" smtClean="0">
                <a:solidFill>
                  <a:schemeClr val="tx1"/>
                </a:solidFill>
              </a:rPr>
              <a:t>Инструктор по физической культуре</a:t>
            </a:r>
          </a:p>
          <a:p>
            <a:pPr algn="r"/>
            <a:r>
              <a:rPr lang="ru-RU" b="1" i="1" dirty="0" smtClean="0">
                <a:solidFill>
                  <a:schemeClr val="tx1"/>
                </a:solidFill>
              </a:rPr>
              <a:t> МАДОУ Детский сад №300 </a:t>
            </a:r>
          </a:p>
          <a:p>
            <a:pPr algn="r"/>
            <a:r>
              <a:rPr lang="ru-RU" b="1" i="1" dirty="0" smtClean="0">
                <a:solidFill>
                  <a:schemeClr val="tx1"/>
                </a:solidFill>
              </a:rPr>
              <a:t>Ситдикова Анастасия Валерьевна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685799"/>
            <a:ext cx="3209150" cy="4823138"/>
          </a:xfrm>
          <a:prstGeom prst="rect">
            <a:avLst/>
          </a:prstGeom>
        </p:spPr>
      </p:pic>
      <p:pic>
        <p:nvPicPr>
          <p:cNvPr id="9" name="Звук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24787" y="3764744"/>
            <a:ext cx="1744193" cy="174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7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3034">
        <p:fade/>
      </p:transition>
    </mc:Choice>
    <mc:Fallback>
      <p:transition spd="med" advTm="130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1035563" cy="5856668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95000"/>
                  </a:schemeClr>
                </a:solidFill>
              </a:rPr>
              <a:t>Главная цель физического воспитания в ДОУ состоит в том, чтобы, удовлетворяя естественную биологическую потребность дошкольников в движении, добиться хорошего уровня здоровья и всестороннего физического развития детей.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95000"/>
                  </a:schemeClr>
                </a:solidFill>
              </a:rPr>
              <a:t>С каждым годом число поздно говорящих детей возрастает, активный словарь дошкольников крайне низок. 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95000"/>
                  </a:schemeClr>
                </a:solidFill>
              </a:rPr>
              <a:t>Следовательно, помимо развития физических качеств, целесообразно уделять внимание и такой важной образовательной области, как речевое развитие.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95000"/>
                  </a:schemeClr>
                </a:solidFill>
              </a:rPr>
              <a:t>На занятиях по физической культуре в нашем ДОУ мы стараемся помочь детям овладеть развитием не только крупной моторики, но и мелкой, отвечающей за умственное развитие и развитие речи. Непосредственная активизация речевых процессов во время двигательной активности дошкольников благотворно влияет на их дальнейшее развитие.</a:t>
            </a:r>
          </a:p>
          <a:p>
            <a:pPr algn="just">
              <a:lnSpc>
                <a:spcPct val="150000"/>
              </a:lnSpc>
            </a:pP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99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408" y="917618"/>
            <a:ext cx="4675031" cy="3506273"/>
          </a:xfrm>
          <a:prstGeom prst="rect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ngle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92" y="2670755"/>
            <a:ext cx="4675532" cy="350664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ngle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34851" y="1006579"/>
            <a:ext cx="6096000" cy="766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900" b="1" dirty="0">
                <a:latin typeface="MS Reference Sans Serif" panose="020B0604030504040204" pitchFamily="34" charset="0"/>
              </a:rPr>
              <a:t>Спорт ребятам очень нужен!</a:t>
            </a:r>
          </a:p>
          <a:p>
            <a:pPr algn="ctr">
              <a:lnSpc>
                <a:spcPct val="150000"/>
              </a:lnSpc>
            </a:pPr>
            <a:r>
              <a:rPr lang="ru-RU" sz="1900" b="1" dirty="0">
                <a:latin typeface="MS Reference Sans Serif" panose="020B0604030504040204" pitchFamily="34" charset="0"/>
              </a:rPr>
              <a:t>Мы со </a:t>
            </a:r>
            <a:r>
              <a:rPr lang="ru-RU" sz="1900" b="1" dirty="0"/>
              <a:t>спортом</a:t>
            </a:r>
            <a:r>
              <a:rPr lang="ru-RU" sz="1900" b="1" dirty="0">
                <a:latin typeface="MS Reference Sans Serif" panose="020B0604030504040204" pitchFamily="34" charset="0"/>
              </a:rPr>
              <a:t> крепко дружим!</a:t>
            </a:r>
            <a:endParaRPr lang="ru-RU" sz="1900" b="1" i="0" dirty="0">
              <a:effectLst/>
              <a:latin typeface="MS Reference Sans Serif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50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973" y="1028343"/>
            <a:ext cx="11552348" cy="4421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>
                <a:latin typeface="Century Gothic" panose="020B0502020202020204" pitchFamily="34" charset="0"/>
              </a:rPr>
              <a:t>	</a:t>
            </a:r>
            <a:r>
              <a:rPr lang="ru-RU" sz="1900" b="1" dirty="0" smtClean="0"/>
              <a:t>В </a:t>
            </a:r>
            <a:r>
              <a:rPr lang="ru-RU" sz="1900" b="1" dirty="0"/>
              <a:t>течение занятий по физической культуре, ребенок обогащает свою речь и узнает много нового и интересного. У ребенка активизируется и повышается активный и пассивный словарный запас, развивается мышление, воображение, формируются волевые качества личности. Ребенок социализируется путем общения на занятиях с инструктором по физической культуре, приобретает навыки речевого общения, овладевает спортивной профессиональной терминологией, а именно — усваивает названия предметов, спортивного инвентаря, видов спорта и др. На занятиях физкультурой инструктор активно пользуется различными спортивными понятиями, командами, распоряжениями, просьбами, наводящими вопросами, объяснениями и многим другим. Также он использует рассказ, беседу с воспитанниками.</a:t>
            </a:r>
          </a:p>
        </p:txBody>
      </p:sp>
    </p:spTree>
    <p:extLst>
      <p:ext uri="{BB962C8B-B14F-4D97-AF65-F5344CB8AC3E}">
        <p14:creationId xmlns:p14="http://schemas.microsoft.com/office/powerpoint/2010/main" val="105469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158" y="121395"/>
            <a:ext cx="10212946" cy="150706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latin typeface="+mn-lt"/>
              </a:rPr>
              <a:t>Формы и методы, способствующие развитию речевой активности дошкольников на занятиях физической культуры: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40393005"/>
              </p:ext>
            </p:extLst>
          </p:nvPr>
        </p:nvGraphicFramePr>
        <p:xfrm>
          <a:off x="321972" y="1416675"/>
          <a:ext cx="11578107" cy="5293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92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0485" y="825823"/>
            <a:ext cx="7353836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/>
              <a:t>Логоритмика </a:t>
            </a:r>
            <a:br>
              <a:rPr lang="ru-RU" sz="3200" b="1" dirty="0" smtClean="0"/>
            </a:br>
            <a:r>
              <a:rPr lang="ru-RU" sz="3200" b="1" dirty="0" smtClean="0"/>
              <a:t>на физкультурном занятии</a:t>
            </a:r>
            <a:endParaRPr lang="ru-RU" sz="3200" b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6" r="23086"/>
          <a:stretch>
            <a:fillRect/>
          </a:stretch>
        </p:blipFill>
        <p:spPr>
          <a:xfrm>
            <a:off x="489397" y="825823"/>
            <a:ext cx="3741952" cy="52143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4784" y="2408540"/>
            <a:ext cx="6021388" cy="204893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schemeClr val="tx1"/>
                </a:solidFill>
              </a:rPr>
              <a:t>Логоритмика – это сочетание пения, движения и речи.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 smtClean="0">
                <a:solidFill>
                  <a:schemeClr val="tx1"/>
                </a:solidFill>
              </a:rPr>
              <a:t>Следовательно</a:t>
            </a:r>
            <a:r>
              <a:rPr lang="ru-RU" sz="2400" b="1" dirty="0">
                <a:solidFill>
                  <a:schemeClr val="tx1"/>
                </a:solidFill>
              </a:rPr>
              <a:t>, именно такая взаимосвязь позволит закрепить правильное звукопроизношение, звуковосприятие и развитие двигательной сферы. </a:t>
            </a:r>
          </a:p>
        </p:txBody>
      </p:sp>
    </p:spTree>
    <p:extLst>
      <p:ext uri="{BB962C8B-B14F-4D97-AF65-F5344CB8AC3E}">
        <p14:creationId xmlns:p14="http://schemas.microsoft.com/office/powerpoint/2010/main" val="364364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 </a:t>
            </a:r>
            <a:endParaRPr lang="ru-RU" sz="4000" b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3" b="10813"/>
          <a:stretch>
            <a:fillRect/>
          </a:stretch>
        </p:blipFill>
        <p:spPr>
          <a:xfrm>
            <a:off x="770071" y="965916"/>
            <a:ext cx="3280974" cy="4572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96299" y="965916"/>
            <a:ext cx="6021388" cy="204893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chemeClr val="tx1"/>
                </a:solidFill>
              </a:rPr>
              <a:t>«Элементы логоритмики в играх и игровых упражнениях на занятиях по физической культуре»</a:t>
            </a:r>
            <a:br>
              <a:rPr lang="ru-RU" sz="3600" b="1" dirty="0">
                <a:solidFill>
                  <a:schemeClr val="tx1"/>
                </a:solidFill>
              </a:rPr>
            </a:b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85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0390" y="167424"/>
            <a:ext cx="6019800" cy="6465195"/>
          </a:xfrm>
        </p:spPr>
        <p:txBody>
          <a:bodyPr>
            <a:normAutofit fontScale="90000"/>
          </a:bodyPr>
          <a:lstStyle/>
          <a:p>
            <a:pPr algn="just">
              <a:lnSpc>
                <a:spcPct val="150000"/>
              </a:lnSpc>
            </a:pPr>
            <a:r>
              <a:rPr lang="ru-RU" dirty="0"/>
              <a:t>  </a:t>
            </a:r>
            <a:r>
              <a:rPr lang="ru-RU" dirty="0" smtClean="0"/>
              <a:t>	</a:t>
            </a:r>
            <a:r>
              <a:rPr lang="ru-RU" sz="1600" b="1" dirty="0" smtClean="0"/>
              <a:t>Неоценима </a:t>
            </a:r>
            <a:r>
              <a:rPr lang="ru-RU" sz="1600" b="1" dirty="0"/>
              <a:t>роль подвижных игр и игровых упражнений, в том числе со словесным сопровождением для развития мелкой моторики, координации движений, внимания, памяти, восприятия, формирования представлений об окружающем мире, координации деятельности, слухового и зрительного анализаторов, следовательно, подвижные игры и игровые упражнения способствуют ускорению развития речи.       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>	</a:t>
            </a:r>
            <a:r>
              <a:rPr lang="ru-RU" sz="1600" b="1" dirty="0" smtClean="0"/>
              <a:t>Физические </a:t>
            </a:r>
            <a:r>
              <a:rPr lang="ru-RU" sz="1600" b="1" dirty="0"/>
              <a:t>упражнения и упражнения на дыхание помогают увеличению жизненной емкости легких, насыщению крови кислородом, они совершенствуют деятельность сердечно-сосудистой системы, усиливают энергообеспечение организма и тем самым повышают работоспособность и выносливость.</a:t>
            </a: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>	С </a:t>
            </a:r>
            <a:r>
              <a:rPr lang="ru-RU" sz="1600" b="1" dirty="0"/>
              <a:t>целью повышения двигательной активности, а также с целью укрепления дыхательной системы у детей на занятиях по физической культуре хорошо использовать элементы логоритмики с дыхательными упражнениями.</a:t>
            </a:r>
            <a:endParaRPr lang="ru-RU" sz="1600" b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6" r="2308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0389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9346" y="420280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676A6C"/>
                </a:solidFill>
                <a:latin typeface="Trebuchet MS" panose="020B0603020202020204" pitchFamily="34" charset="0"/>
              </a:rPr>
              <a:t> </a:t>
            </a:r>
            <a:r>
              <a:rPr lang="ru-RU" b="1" dirty="0"/>
              <a:t>На первых занятиях дети знакомятся со словесным сопровождением, выполняют упражнения по показу, на последних занятиях произносят словесный материал вместе с выполнением упражнений и упражнениями на дыхание. Чтобы интерес к занятию не угасал, можно заменять или дополнять словесно-двигательный материал. Дети выполняют все занимательные упражнения поточным способом.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75291" y="3005603"/>
            <a:ext cx="6096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676A6C"/>
                </a:solidFill>
                <a:latin typeface="Trebuchet MS" panose="020B0603020202020204" pitchFamily="34" charset="0"/>
              </a:rPr>
              <a:t> </a:t>
            </a:r>
            <a:r>
              <a:rPr lang="ru-RU" sz="1400" b="1" dirty="0">
                <a:latin typeface="Trebuchet MS" panose="020B0603020202020204" pitchFamily="34" charset="0"/>
              </a:rPr>
              <a:t>Элементы логоритмики в вводной части формируют эмоционально-положительное отношение и интерес детей к двигательной деятельности, тем самым повышают двигательную активность, а упражнения на дыхание укрепляют мышцы дыхательной системы. Темп дыхательных движений должен быть спокойным, не частым, а выдох – несколько длительнее вдоха. Полный выдох освобождает легкие от отработанного воздуха, что рефлекторно усиливает вдох. Дети делают вдох носом, на выдохе произносят звуки, сочетания звуков, односложные или многосложные слова, например: «Фыр!» - лошадка фырчит, «</a:t>
            </a:r>
            <a:r>
              <a:rPr lang="ru-RU" sz="1400" b="1" dirty="0" err="1">
                <a:latin typeface="Trebuchet MS" panose="020B0603020202020204" pitchFamily="34" charset="0"/>
              </a:rPr>
              <a:t>Мур</a:t>
            </a:r>
            <a:r>
              <a:rPr lang="ru-RU" sz="1400" b="1" dirty="0">
                <a:latin typeface="Trebuchet MS" panose="020B0603020202020204" pitchFamily="34" charset="0"/>
              </a:rPr>
              <a:t>!» - кошечка поет, «У-у-у!» - гудит самолет, «Ку-ка-ре-ку!» - поет петушок, «Х-ш-с!» - звуки леса и другие, одновременно выполняя двигательные упражнения. Известно, чем выше двигательная активность ребенка, тем интенсивнее развивается его речь. Известно также, что формирование движения происходит при участии речи..</a:t>
            </a:r>
            <a:endParaRPr lang="ru-RU" sz="1400" b="1" dirty="0"/>
          </a:p>
        </p:txBody>
      </p:sp>
      <p:pic>
        <p:nvPicPr>
          <p:cNvPr id="3074" name="Picture 2" descr="https://nfdou7.edumsko.ru/uploads/2000/1430/section/338944/Volleyball_Kids.gif?149391396810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94" y="3607856"/>
            <a:ext cx="4169266" cy="250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etsad89vologda.ucoz.ru/images/pictures_GIF/news/F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724" y="821028"/>
            <a:ext cx="13335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38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8135" y="536396"/>
            <a:ext cx="11221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	Можно </a:t>
            </a:r>
            <a:r>
              <a:rPr lang="ru-RU" b="1" dirty="0"/>
              <a:t>озвучивать разные виды движений – это </a:t>
            </a:r>
            <a:r>
              <a:rPr lang="ru-RU" b="1" dirty="0" smtClean="0"/>
              <a:t>корригирующая </a:t>
            </a:r>
            <a:r>
              <a:rPr lang="ru-RU" b="1" dirty="0"/>
              <a:t>гимнастика, разные виды ходьбы, прыжки, бег, ползание, общеразвивающие упражнения, </a:t>
            </a:r>
            <a:r>
              <a:rPr lang="ru-RU" b="1" dirty="0" smtClean="0"/>
              <a:t>игры.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55" y="1403798"/>
            <a:ext cx="3683357" cy="2762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17" y="2393856"/>
            <a:ext cx="3408609" cy="2556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531" y="3876542"/>
            <a:ext cx="3700528" cy="2775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437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3589" y="9449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/>
              <a:t>	Игры </a:t>
            </a:r>
            <a:r>
              <a:rPr lang="ru-RU" b="1" dirty="0"/>
              <a:t>и игровые упражнения со словесным сопровождением в сочетании с движениями хорошо использовать в заключительной части занятия. Они помогают успокоить, привести организм в соответствующую норму после двигательной активности, сплачивают детский коллектив, помогают освободиться детям от своих комплексов, а также провести коррекцию зрения. Эти игры хорошо использовать на совместных семейных праздниках, в развлечениях, для более тесного и теплого контакта между родителями и </a:t>
            </a:r>
            <a:r>
              <a:rPr lang="ru-RU" b="1" dirty="0" smtClean="0"/>
              <a:t>детьми.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733" y="2493823"/>
            <a:ext cx="4979831" cy="3734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842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0607" y="889844"/>
            <a:ext cx="1144931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676A6C"/>
                </a:solidFill>
                <a:latin typeface="Trebuchet MS" panose="020B0603020202020204" pitchFamily="34" charset="0"/>
              </a:rPr>
              <a:t>	</a:t>
            </a:r>
            <a:r>
              <a:rPr lang="ru-RU" sz="2800" b="1" dirty="0" smtClean="0"/>
              <a:t>В </a:t>
            </a:r>
            <a:r>
              <a:rPr lang="ru-RU" sz="2800" b="1" dirty="0"/>
              <a:t>результате использования элементов логоритмики на физкультурных занятиях в сочетании с другими средствами у детей возрастает интерес к занятию, повышается эмоциональный настрой, дисциплинирует детей, хорошо работает мыслительная активность, удерживает и развивает внимание, память, воображение и другие психические процессы, улучшает речь, слуховой ритм, благотворно влияет на развитие и укрепление дыхательной системы, улучшает кислородный обмен, гоняет кровь, чем развивает выносливость организма и устойчивость к простудным заболеваниям, сочетание движения и речи развивает умение владеть своим телом.</a:t>
            </a:r>
            <a:br>
              <a:rPr lang="ru-RU" sz="2800" b="1" dirty="0"/>
            </a:br>
            <a:r>
              <a:rPr lang="ru-RU" sz="2800" b="1" dirty="0"/>
              <a:t>   </a:t>
            </a:r>
          </a:p>
        </p:txBody>
      </p:sp>
    </p:spTree>
    <p:extLst>
      <p:ext uri="{BB962C8B-B14F-4D97-AF65-F5344CB8AC3E}">
        <p14:creationId xmlns:p14="http://schemas.microsoft.com/office/powerpoint/2010/main" val="207445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2853" y="327457"/>
            <a:ext cx="8534400" cy="1507067"/>
          </a:xfrm>
        </p:spPr>
        <p:txBody>
          <a:bodyPr/>
          <a:lstStyle/>
          <a:p>
            <a:pPr algn="ctr"/>
            <a:r>
              <a:rPr lang="ru-RU" b="1" dirty="0" smtClean="0"/>
              <a:t>Примеры логоритмических игровых упражнений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5104" y="1834524"/>
            <a:ext cx="886495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/>
            <a:r>
              <a:rPr lang="ru-RU" sz="2000" b="1" i="1" dirty="0" smtClean="0"/>
              <a:t>«Дождик»</a:t>
            </a:r>
          </a:p>
          <a:p>
            <a:pPr marL="8890"/>
            <a:endParaRPr lang="ru-RU" sz="2000" b="1" dirty="0"/>
          </a:p>
          <a:p>
            <a:pPr marL="8890"/>
            <a:r>
              <a:rPr lang="ru-RU" b="1" dirty="0"/>
              <a:t>Капля раз,                                </a:t>
            </a:r>
            <a:r>
              <a:rPr lang="ru-RU" b="1" dirty="0" smtClean="0"/>
              <a:t>       </a:t>
            </a:r>
            <a:r>
              <a:rPr lang="ru-RU" b="1" i="1" dirty="0" smtClean="0"/>
              <a:t>Прыжок </a:t>
            </a:r>
            <a:r>
              <a:rPr lang="ru-RU" b="1" i="1" dirty="0"/>
              <a:t>на носочках, руки на поясе</a:t>
            </a:r>
            <a:r>
              <a:rPr lang="ru-RU" b="1" i="1" dirty="0" smtClean="0"/>
              <a:t>.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Капля два,                               </a:t>
            </a:r>
            <a:r>
              <a:rPr lang="ru-RU" b="1" dirty="0" smtClean="0"/>
              <a:t>       </a:t>
            </a:r>
            <a:r>
              <a:rPr lang="ru-RU" b="1" dirty="0"/>
              <a:t> </a:t>
            </a:r>
            <a:r>
              <a:rPr lang="ru-RU" b="1" i="1" dirty="0"/>
              <a:t>Еще один прыжок</a:t>
            </a:r>
            <a:r>
              <a:rPr lang="ru-RU" b="1" i="1" dirty="0" smtClean="0"/>
              <a:t>.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Очень медленно сперва.      </a:t>
            </a:r>
            <a:r>
              <a:rPr lang="ru-RU" b="1" dirty="0" smtClean="0"/>
              <a:t>      </a:t>
            </a:r>
            <a:r>
              <a:rPr lang="ru-RU" b="1" i="1" dirty="0" smtClean="0"/>
              <a:t>4 </a:t>
            </a:r>
            <a:r>
              <a:rPr lang="ru-RU" b="1" i="1" dirty="0"/>
              <a:t>прыжка</a:t>
            </a:r>
            <a:r>
              <a:rPr lang="ru-RU" b="1" i="1" dirty="0" smtClean="0"/>
              <a:t>.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А потом, потом, потом        </a:t>
            </a:r>
            <a:r>
              <a:rPr lang="ru-RU" b="1" dirty="0" smtClean="0"/>
              <a:t>        8 </a:t>
            </a:r>
            <a:r>
              <a:rPr lang="ru-RU" b="1" i="1" dirty="0" smtClean="0"/>
              <a:t>прыжков</a:t>
            </a:r>
            <a:r>
              <a:rPr lang="ru-RU" b="1" i="1" dirty="0"/>
              <a:t>.</a:t>
            </a:r>
            <a:endParaRPr lang="ru-RU" sz="1600" b="1" dirty="0"/>
          </a:p>
          <a:p>
            <a:pPr marL="8890"/>
            <a:r>
              <a:rPr lang="ru-RU" b="1" dirty="0"/>
              <a:t>Все бегом, бегом, бегом</a:t>
            </a:r>
            <a:r>
              <a:rPr lang="ru-RU" b="1" dirty="0" smtClean="0"/>
              <a:t>.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Мы зонты свои раскрыли,          </a:t>
            </a:r>
            <a:r>
              <a:rPr lang="ru-RU" b="1" dirty="0" smtClean="0"/>
              <a:t> </a:t>
            </a:r>
            <a:r>
              <a:rPr lang="ru-RU" b="1" i="1" dirty="0" smtClean="0"/>
              <a:t>Развести </a:t>
            </a:r>
            <a:r>
              <a:rPr lang="ru-RU" b="1" i="1" dirty="0"/>
              <a:t>руки в стороны</a:t>
            </a:r>
            <a:r>
              <a:rPr lang="ru-RU" b="1" i="1" dirty="0" smtClean="0"/>
              <a:t>.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От дождя себя укрыли.                </a:t>
            </a:r>
            <a:r>
              <a:rPr lang="ru-RU" b="1" i="1" dirty="0"/>
              <a:t>Сомкнуть руки над </a:t>
            </a:r>
            <a:r>
              <a:rPr lang="ru-RU" b="1" i="1" dirty="0" smtClean="0"/>
              <a:t>головой полукругом.</a:t>
            </a:r>
            <a:endParaRPr lang="ru-RU" sz="1600" b="1" i="0" dirty="0">
              <a:effectLst/>
            </a:endParaRPr>
          </a:p>
        </p:txBody>
      </p:sp>
      <p:pic>
        <p:nvPicPr>
          <p:cNvPr id="11" name="Picture 4" descr="https://nsportal.ru/sites/default/files/styles/large/public/styles/large/public/pod_dozhdichkom.gif?itok=HU5d73nj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062" y="1817590"/>
            <a:ext cx="228600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00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093" y="58847"/>
            <a:ext cx="959476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/>
            <a:r>
              <a:rPr lang="ru-RU" sz="2000" b="1" i="1" dirty="0" smtClean="0"/>
              <a:t>«Лягушка»</a:t>
            </a:r>
          </a:p>
          <a:p>
            <a:pPr marL="8890"/>
            <a:endParaRPr lang="ru-RU" sz="2000" b="1" dirty="0"/>
          </a:p>
          <a:p>
            <a:pPr marL="8890"/>
            <a:r>
              <a:rPr lang="ru-RU" sz="1600" b="1" i="1" dirty="0"/>
              <a:t>На болотистой лужайке                                 </a:t>
            </a:r>
            <a:r>
              <a:rPr lang="ru-RU" sz="1600" b="1" dirty="0"/>
              <a:t>Совершают прыжки на обеих ногах, при-</a:t>
            </a:r>
          </a:p>
          <a:p>
            <a:pPr marL="8890"/>
            <a:r>
              <a:rPr lang="ru-RU" sz="1600" b="1" i="1" dirty="0"/>
              <a:t>Забренчала балалайка.                                </a:t>
            </a:r>
            <a:r>
              <a:rPr lang="ru-RU" sz="1600" b="1" i="1" dirty="0" smtClean="0"/>
              <a:t>    </a:t>
            </a:r>
            <a:r>
              <a:rPr lang="ru-RU" sz="1600" b="1" i="1" dirty="0"/>
              <a:t> </a:t>
            </a:r>
            <a:r>
              <a:rPr lang="ru-RU" sz="1600" b="1" dirty="0"/>
              <a:t>сев на корточки, уперев руки в колени,</a:t>
            </a:r>
          </a:p>
          <a:p>
            <a:pPr marL="1957070"/>
            <a:r>
              <a:rPr lang="ru-RU" sz="1600" b="1" dirty="0"/>
              <a:t>                      </a:t>
            </a:r>
            <a:r>
              <a:rPr lang="ru-RU" sz="1600" b="1" dirty="0" smtClean="0"/>
              <a:t>               </a:t>
            </a:r>
            <a:r>
              <a:rPr lang="ru-RU" sz="1600" b="1" dirty="0"/>
              <a:t>   </a:t>
            </a:r>
            <a:r>
              <a:rPr lang="ru-RU" sz="1600" b="1" dirty="0" smtClean="0"/>
              <a:t>  двигаясь </a:t>
            </a:r>
            <a:r>
              <a:rPr lang="ru-RU" sz="1600" b="1" dirty="0"/>
              <a:t>по кругу друг за другом</a:t>
            </a:r>
            <a:r>
              <a:rPr lang="ru-RU" sz="1600" b="1" dirty="0" smtClean="0"/>
              <a:t>.</a:t>
            </a:r>
          </a:p>
          <a:p>
            <a:pPr marL="1957070"/>
            <a:endParaRPr lang="ru-RU" sz="1600" b="1" dirty="0"/>
          </a:p>
          <a:p>
            <a:pPr marL="13970"/>
            <a:r>
              <a:rPr lang="ru-RU" sz="1600" b="1" i="1" dirty="0"/>
              <a:t>Стадо целое лягушек                                 </a:t>
            </a:r>
            <a:r>
              <a:rPr lang="ru-RU" sz="1600" b="1" i="1" dirty="0" smtClean="0"/>
              <a:t>      </a:t>
            </a:r>
            <a:r>
              <a:rPr lang="ru-RU" sz="1600" b="1" dirty="0" smtClean="0"/>
              <a:t>Меняют </a:t>
            </a:r>
            <a:r>
              <a:rPr lang="ru-RU" sz="1600" b="1" dirty="0"/>
              <a:t>направление движения.</a:t>
            </a:r>
          </a:p>
          <a:p>
            <a:pPr marL="13970"/>
            <a:r>
              <a:rPr lang="ru-RU" sz="1600" b="1" i="1" dirty="0"/>
              <a:t>Отдыхает на опушке.                  </a:t>
            </a:r>
            <a:endParaRPr lang="ru-RU" sz="1600" b="1" dirty="0"/>
          </a:p>
          <a:p>
            <a:pPr marL="8890"/>
            <a:r>
              <a:rPr lang="ru-RU" sz="1600" b="1" i="1" dirty="0"/>
              <a:t>«Раз, два. Раз, два.                                </a:t>
            </a:r>
            <a:r>
              <a:rPr lang="ru-RU" sz="1600" b="1" i="1" dirty="0" smtClean="0"/>
              <a:t>       </a:t>
            </a:r>
            <a:r>
              <a:rPr lang="ru-RU" sz="1600" b="1" i="1" dirty="0"/>
              <a:t> </a:t>
            </a:r>
            <a:r>
              <a:rPr lang="ru-RU" sz="1600" b="1" i="1" dirty="0" smtClean="0"/>
              <a:t>    </a:t>
            </a:r>
            <a:r>
              <a:rPr lang="ru-RU" sz="1600" b="1" dirty="0" smtClean="0"/>
              <a:t>Встают</a:t>
            </a:r>
            <a:r>
              <a:rPr lang="ru-RU" sz="1600" b="1" dirty="0"/>
              <a:t>, поворачиваются лицом в круг,</a:t>
            </a:r>
          </a:p>
          <a:p>
            <a:pPr marL="13970"/>
            <a:r>
              <a:rPr lang="ru-RU" sz="1600" b="1" i="1" dirty="0"/>
              <a:t>Кваки-кваки-кваки-ква.                                 </a:t>
            </a:r>
            <a:r>
              <a:rPr lang="ru-RU" sz="1600" b="1" i="1" dirty="0" smtClean="0"/>
              <a:t>   </a:t>
            </a:r>
            <a:r>
              <a:rPr lang="ru-RU" sz="1600" b="1" dirty="0" smtClean="0"/>
              <a:t>совершают </a:t>
            </a:r>
            <a:r>
              <a:rPr lang="ru-RU" sz="1600" b="1" dirty="0"/>
              <a:t>прыжки вприсядку</a:t>
            </a:r>
            <a:r>
              <a:rPr lang="ru-RU" sz="1600" b="1" dirty="0" smtClean="0"/>
              <a:t>.</a:t>
            </a:r>
          </a:p>
          <a:p>
            <a:pPr marL="13970"/>
            <a:endParaRPr lang="ru-RU" sz="1600" b="1" dirty="0"/>
          </a:p>
          <a:p>
            <a:pPr marL="13970"/>
            <a:r>
              <a:rPr lang="ru-RU" sz="1600" b="1" i="1" dirty="0"/>
              <a:t>Мы, лягушки-попрыгушки,                        </a:t>
            </a:r>
            <a:r>
              <a:rPr lang="ru-RU" sz="1600" b="1" i="1" dirty="0" smtClean="0"/>
              <a:t>     </a:t>
            </a:r>
            <a:r>
              <a:rPr lang="ru-RU" sz="1600" b="1" i="1" dirty="0"/>
              <a:t> </a:t>
            </a:r>
            <a:r>
              <a:rPr lang="ru-RU" sz="1600" b="1" dirty="0"/>
              <a:t>Вновь прыгают по кругу на корточках.</a:t>
            </a:r>
          </a:p>
          <a:p>
            <a:pPr marL="13970"/>
            <a:r>
              <a:rPr lang="ru-RU" sz="1600" b="1" i="1" dirty="0"/>
              <a:t>Молодые и старушки</a:t>
            </a:r>
            <a:r>
              <a:rPr lang="ru-RU" sz="1600" b="1" i="1" dirty="0" smtClean="0"/>
              <a:t>,</a:t>
            </a:r>
          </a:p>
          <a:p>
            <a:pPr marL="13970"/>
            <a:endParaRPr lang="ru-RU" sz="1600" b="1" dirty="0"/>
          </a:p>
          <a:p>
            <a:pPr marL="17780"/>
            <a:r>
              <a:rPr lang="ru-RU" sz="1600" b="1" i="1" dirty="0"/>
              <a:t>Громко квакаем в болоте.                          </a:t>
            </a:r>
            <a:r>
              <a:rPr lang="ru-RU" sz="1600" b="1" i="1" dirty="0" smtClean="0"/>
              <a:t>     </a:t>
            </a:r>
            <a:r>
              <a:rPr lang="ru-RU" sz="1600" b="1" dirty="0" smtClean="0"/>
              <a:t>Опять </a:t>
            </a:r>
            <a:r>
              <a:rPr lang="ru-RU" sz="1600" b="1" dirty="0"/>
              <a:t>меняют направление движения.</a:t>
            </a:r>
          </a:p>
          <a:p>
            <a:pPr marL="8890"/>
            <a:r>
              <a:rPr lang="ru-RU" sz="1600" b="1" i="1" dirty="0"/>
              <a:t>Где таких певиц найдете</a:t>
            </a:r>
            <a:r>
              <a:rPr lang="ru-RU" sz="1600" b="1" i="1" dirty="0" smtClean="0"/>
              <a:t>?</a:t>
            </a:r>
          </a:p>
          <a:p>
            <a:pPr marL="8890"/>
            <a:endParaRPr lang="ru-RU" sz="1600" b="1" dirty="0"/>
          </a:p>
          <a:p>
            <a:pPr marL="5080"/>
            <a:r>
              <a:rPr lang="ru-RU" sz="1600" b="1" i="1" dirty="0"/>
              <a:t>Раз, два. Раз, два.                                      </a:t>
            </a:r>
            <a:r>
              <a:rPr lang="ru-RU" sz="1600" b="1" i="1" dirty="0" smtClean="0"/>
              <a:t>      </a:t>
            </a:r>
            <a:r>
              <a:rPr lang="ru-RU" sz="1600" b="1" i="1" dirty="0"/>
              <a:t> </a:t>
            </a:r>
            <a:r>
              <a:rPr lang="ru-RU" sz="1600" b="1" dirty="0"/>
              <a:t>Встают, поворачиваются лицом в круг,</a:t>
            </a:r>
          </a:p>
          <a:p>
            <a:pPr marL="8890"/>
            <a:r>
              <a:rPr lang="ru-RU" sz="1600" b="1" i="1" dirty="0"/>
              <a:t>Кваки-кваки-кваки-ква».                                  </a:t>
            </a:r>
            <a:r>
              <a:rPr lang="ru-RU" sz="1600" b="1" dirty="0"/>
              <a:t>совершают прыжки вприсядку.</a:t>
            </a:r>
            <a:endParaRPr lang="ru-RU" sz="1600" b="1" i="0" dirty="0">
              <a:effectLst/>
            </a:endParaRPr>
          </a:p>
        </p:txBody>
      </p:sp>
      <p:pic>
        <p:nvPicPr>
          <p:cNvPr id="4098" name="Picture 2" descr="https://s017.radikal.ru/i430/1207/88/45aa657e936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478" y="3471767"/>
            <a:ext cx="3337753" cy="327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33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59" y="706578"/>
            <a:ext cx="102816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/>
            <a:r>
              <a:rPr lang="ru-RU" sz="2000" b="1" i="1" dirty="0" smtClean="0"/>
              <a:t>«Овощи»</a:t>
            </a:r>
          </a:p>
          <a:p>
            <a:pPr marL="8890"/>
            <a:endParaRPr lang="ru-RU" sz="1600" b="1" dirty="0"/>
          </a:p>
          <a:p>
            <a:pPr marL="8890"/>
            <a:r>
              <a:rPr lang="ru-RU" b="1" dirty="0"/>
              <a:t>Как-то вечером на грядке               </a:t>
            </a:r>
            <a:r>
              <a:rPr lang="ru-RU" b="1" dirty="0" smtClean="0"/>
              <a:t>       </a:t>
            </a:r>
            <a:r>
              <a:rPr lang="ru-RU" b="1" dirty="0"/>
              <a:t> </a:t>
            </a:r>
            <a:r>
              <a:rPr lang="ru-RU" b="1" i="1" dirty="0"/>
              <a:t>Дети идут по кругу, взявшись за руки, </a:t>
            </a:r>
            <a:endParaRPr lang="ru-RU" sz="1600" b="1" dirty="0"/>
          </a:p>
          <a:p>
            <a:pPr marL="8890"/>
            <a:r>
              <a:rPr lang="ru-RU" b="1" dirty="0"/>
              <a:t>Репа, свекла, редька, лук                </a:t>
            </a:r>
            <a:r>
              <a:rPr lang="ru-RU" b="1" dirty="0" smtClean="0"/>
              <a:t>        в </a:t>
            </a:r>
            <a:r>
              <a:rPr lang="ru-RU" b="1" i="1" dirty="0" smtClean="0"/>
              <a:t>центре </a:t>
            </a:r>
            <a:r>
              <a:rPr lang="ru-RU" b="1" i="1" dirty="0"/>
              <a:t>на корточках сидит водящий </a:t>
            </a:r>
            <a:r>
              <a:rPr lang="ru-RU" b="1" dirty="0" smtClean="0"/>
              <a:t>Поиграть </a:t>
            </a:r>
            <a:r>
              <a:rPr lang="ru-RU" b="1" dirty="0"/>
              <a:t>решили в прятки,  </a:t>
            </a:r>
            <a:r>
              <a:rPr lang="ru-RU" b="1" dirty="0" smtClean="0"/>
              <a:t>                   с завязанными глазами.</a:t>
            </a:r>
          </a:p>
          <a:p>
            <a:pPr marL="8890"/>
            <a:r>
              <a:rPr lang="ru-RU" b="1" dirty="0"/>
              <a:t>              </a:t>
            </a:r>
            <a:r>
              <a:rPr lang="ru-RU" b="1" dirty="0" smtClean="0"/>
              <a:t>                                                      </a:t>
            </a:r>
            <a:endParaRPr lang="ru-RU" sz="1600" b="1" dirty="0" smtClean="0"/>
          </a:p>
          <a:p>
            <a:pPr marL="8890"/>
            <a:r>
              <a:rPr lang="ru-RU" b="1" dirty="0" smtClean="0"/>
              <a:t>Но сначала встали в круг.</a:t>
            </a:r>
            <a:endParaRPr lang="ru-RU" sz="1600" b="1" dirty="0" smtClean="0"/>
          </a:p>
          <a:p>
            <a:pPr marL="8890"/>
            <a:r>
              <a:rPr lang="ru-RU" b="1" dirty="0" smtClean="0"/>
              <a:t>Рассчитались </a:t>
            </a:r>
            <a:r>
              <a:rPr lang="ru-RU" b="1" dirty="0"/>
              <a:t>четко тут же:                </a:t>
            </a:r>
            <a:r>
              <a:rPr lang="ru-RU" b="1" dirty="0" smtClean="0"/>
              <a:t>    </a:t>
            </a:r>
            <a:r>
              <a:rPr lang="ru-RU" b="1" i="1" dirty="0" smtClean="0"/>
              <a:t>Останавливаются</a:t>
            </a:r>
            <a:r>
              <a:rPr lang="ru-RU" b="1" i="1" dirty="0"/>
              <a:t>, крутят водящего.</a:t>
            </a:r>
            <a:endParaRPr lang="ru-RU" sz="1600" b="1" dirty="0"/>
          </a:p>
          <a:p>
            <a:pPr marL="8890"/>
            <a:r>
              <a:rPr lang="ru-RU" b="1" dirty="0"/>
              <a:t>Раз, два, три, четыре, пять.</a:t>
            </a:r>
            <a:endParaRPr lang="ru-RU" sz="1600" b="1" dirty="0"/>
          </a:p>
          <a:p>
            <a:pPr marL="8890"/>
            <a:r>
              <a:rPr lang="ru-RU" b="1" dirty="0"/>
              <a:t>Прячься лучше, прячься глубже,     </a:t>
            </a:r>
            <a:r>
              <a:rPr lang="ru-RU" b="1" dirty="0" smtClean="0"/>
              <a:t>                    </a:t>
            </a:r>
            <a:r>
              <a:rPr lang="ru-RU" b="1" dirty="0"/>
              <a:t> </a:t>
            </a:r>
            <a:r>
              <a:rPr lang="ru-RU" b="1" dirty="0" smtClean="0"/>
              <a:t>                               </a:t>
            </a:r>
            <a:r>
              <a:rPr lang="ru-RU" b="1" i="1" dirty="0" smtClean="0"/>
              <a:t>Разбегаются</a:t>
            </a:r>
            <a:r>
              <a:rPr lang="ru-RU" b="1" i="1" dirty="0"/>
              <a:t>,   приседают,   водящий   их</a:t>
            </a:r>
            <a:endParaRPr lang="ru-RU" sz="1600" b="1" dirty="0"/>
          </a:p>
          <a:p>
            <a:pPr marL="5080"/>
            <a:r>
              <a:rPr lang="ru-RU" b="1" dirty="0"/>
              <a:t>Ну а ты иди искать.                                </a:t>
            </a:r>
            <a:r>
              <a:rPr lang="ru-RU" b="1" dirty="0" smtClean="0"/>
              <a:t>   </a:t>
            </a:r>
            <a:r>
              <a:rPr lang="ru-RU" b="1" i="1" dirty="0" smtClean="0"/>
              <a:t>ищет</a:t>
            </a:r>
            <a:r>
              <a:rPr lang="ru-RU" b="1" i="1" dirty="0"/>
              <a:t>.</a:t>
            </a:r>
            <a:endParaRPr lang="ru-RU" sz="1600" b="1" i="0" dirty="0">
              <a:effectLst/>
            </a:endParaRPr>
          </a:p>
        </p:txBody>
      </p:sp>
      <p:pic>
        <p:nvPicPr>
          <p:cNvPr id="5128" name="Picture 8" descr="https://st.depositphotos.com/1015568/1409/v/950/depositphotos_14095927-stock-illustration-cartoon-fun-company-of-vegetab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956" y="4287108"/>
            <a:ext cx="3347478" cy="23658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47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5256" y="578200"/>
            <a:ext cx="102429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	Таким </a:t>
            </a:r>
            <a:r>
              <a:rPr lang="ru-RU" sz="2800" b="1" dirty="0"/>
              <a:t>образом, использование элементов логоритмики на физкультурных занятиях оказывает трехстороннее влияние на развитие ребенка, его интеллектуальной сферы, психической и физической в комплексе.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51" y="2824969"/>
            <a:ext cx="3896638" cy="3542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013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548" y="2182014"/>
            <a:ext cx="11075831" cy="1507067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/>
              <a:t>Спасибо за внимание!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258989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373</TotalTime>
  <Words>492</Words>
  <Application>Microsoft Office PowerPoint</Application>
  <PresentationFormat>Широкоэкранный</PresentationFormat>
  <Paragraphs>79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Century Gothic</vt:lpstr>
      <vt:lpstr>MS Reference Sans Serif</vt:lpstr>
      <vt:lpstr>Trebuchet MS</vt:lpstr>
      <vt:lpstr>Wingdings 3</vt:lpstr>
      <vt:lpstr>Сектор</vt:lpstr>
      <vt:lpstr>«Речевое развитие детей старшего дошкольного возраста на занятиях  по физической культуре»</vt:lpstr>
      <vt:lpstr>Презентация PowerPoint</vt:lpstr>
      <vt:lpstr>Презентация PowerPoint</vt:lpstr>
      <vt:lpstr>Презентация PowerPoint</vt:lpstr>
      <vt:lpstr>Формы и методы, способствующие развитию речевой активности дошкольников на занятиях физической культуры:</vt:lpstr>
      <vt:lpstr>Логоритмика  на физкультурном занятии</vt:lpstr>
      <vt:lpstr> </vt:lpstr>
      <vt:lpstr>   Неоценима роль подвижных игр и игровых упражнений, в том числе со словесным сопровождением для развития мелкой моторики, координации движений, внимания, памяти, восприятия, формирования представлений об окружающем мире, координации деятельности, слухового и зрительного анализаторов, следовательно, подвижные игры и игровые упражнения способствуют ускорению развития речи.          Физические упражнения и упражнения на дыхание помогают увеличению жизненной емкости легких, насыщению крови кислородом, они совершенствуют деятельность сердечно-сосудистой системы, усиливают энергообеспечение организма и тем самым повышают работоспособность и выносливость.  С целью повышения двигательной активности, а также с целью укрепления дыхательной системы у детей на занятиях по физической культуре хорошо использовать элементы логоритмики с дыхательными упражнениями.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логоритмических игровых упражнений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Настя</dc:creator>
  <cp:lastModifiedBy>Настя</cp:lastModifiedBy>
  <cp:revision>38</cp:revision>
  <dcterms:created xsi:type="dcterms:W3CDTF">2020-05-06T16:27:30Z</dcterms:created>
  <dcterms:modified xsi:type="dcterms:W3CDTF">2020-05-07T09:08:02Z</dcterms:modified>
</cp:coreProperties>
</file>