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60" r:id="rId4"/>
    <p:sldId id="271" r:id="rId5"/>
    <p:sldId id="261" r:id="rId6"/>
    <p:sldId id="262" r:id="rId7"/>
    <p:sldId id="275" r:id="rId8"/>
    <p:sldId id="265" r:id="rId9"/>
    <p:sldId id="272" r:id="rId10"/>
    <p:sldId id="273" r:id="rId11"/>
    <p:sldId id="274" r:id="rId12"/>
    <p:sldId id="270" r:id="rId13"/>
    <p:sldId id="25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2E49C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314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605D5E-C34B-4F97-BC50-FC9CF4EBF60F}" type="datetimeFigureOut">
              <a:rPr lang="ru-RU" smtClean="0"/>
              <a:pPr/>
              <a:t>06.05.2020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930C3E-B2BB-4664-A745-22993B6264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09244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930C3E-B2BB-4664-A745-22993B626472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930C3E-B2BB-4664-A745-22993B626472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BB6FB-1E2A-476F-ACF4-A532D06E0D21}" type="datetimeFigureOut">
              <a:rPr lang="ru-RU" smtClean="0"/>
              <a:pPr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66016-A992-4059-AD81-F7D25550E8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BB6FB-1E2A-476F-ACF4-A532D06E0D21}" type="datetimeFigureOut">
              <a:rPr lang="ru-RU" smtClean="0"/>
              <a:pPr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66016-A992-4059-AD81-F7D25550E8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BB6FB-1E2A-476F-ACF4-A532D06E0D21}" type="datetimeFigureOut">
              <a:rPr lang="ru-RU" smtClean="0"/>
              <a:pPr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66016-A992-4059-AD81-F7D25550E8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BB6FB-1E2A-476F-ACF4-A532D06E0D21}" type="datetimeFigureOut">
              <a:rPr lang="ru-RU" smtClean="0"/>
              <a:pPr/>
              <a:t>06.05.2020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66016-A992-4059-AD81-F7D25550E8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BB6FB-1E2A-476F-ACF4-A532D06E0D21}" type="datetimeFigureOut">
              <a:rPr lang="ru-RU" smtClean="0"/>
              <a:pPr/>
              <a:t>06.05.2020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66016-A992-4059-AD81-F7D25550E8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BB6FB-1E2A-476F-ACF4-A532D06E0D21}" type="datetimeFigureOut">
              <a:rPr lang="ru-RU" smtClean="0"/>
              <a:pPr/>
              <a:t>06.05.2020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66016-A992-4059-AD81-F7D25550E8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BB6FB-1E2A-476F-ACF4-A532D06E0D21}" type="datetimeFigureOut">
              <a:rPr lang="ru-RU" smtClean="0"/>
              <a:pPr/>
              <a:t>06.05.2020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66016-A992-4059-AD81-F7D25550E8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BB6FB-1E2A-476F-ACF4-A532D06E0D21}" type="datetimeFigureOut">
              <a:rPr lang="ru-RU" smtClean="0"/>
              <a:pPr/>
              <a:t>06.05.2020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66016-A992-4059-AD81-F7D25550E8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BB6FB-1E2A-476F-ACF4-A532D06E0D21}" type="datetimeFigureOut">
              <a:rPr lang="ru-RU" smtClean="0"/>
              <a:pPr/>
              <a:t>06.05.2020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66016-A992-4059-AD81-F7D25550E8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BB6FB-1E2A-476F-ACF4-A532D06E0D21}" type="datetimeFigureOut">
              <a:rPr lang="ru-RU" smtClean="0"/>
              <a:pPr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66016-A992-4059-AD81-F7D25550E8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BB6FB-1E2A-476F-ACF4-A532D06E0D21}" type="datetimeFigureOut">
              <a:rPr lang="ru-RU" smtClean="0"/>
              <a:pPr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66016-A992-4059-AD81-F7D25550E8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3BB6FB-1E2A-476F-ACF4-A532D06E0D21}" type="datetimeFigureOut">
              <a:rPr lang="ru-RU" smtClean="0"/>
              <a:pPr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766016-A992-4059-AD81-F7D25550E87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41277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u="sng" dirty="0">
                <a:solidFill>
                  <a:srgbClr val="C00000"/>
                </a:solidFill>
              </a:rPr>
              <a:t>Методы и приемы, используемые в коррекционной работе с детьми с ОВЗ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3573016"/>
            <a:ext cx="6400800" cy="1752600"/>
          </a:xfrm>
        </p:spPr>
        <p:txBody>
          <a:bodyPr>
            <a:normAutofit/>
          </a:bodyPr>
          <a:lstStyle/>
          <a:p>
            <a:endParaRPr lang="ru-RU" sz="1800" dirty="0">
              <a:solidFill>
                <a:srgbClr val="C00000"/>
              </a:solidFill>
            </a:endParaRPr>
          </a:p>
        </p:txBody>
      </p:sp>
      <p:pic>
        <p:nvPicPr>
          <p:cNvPr id="6" name="Рисунок 5" descr="https://blackbee.odessa.ua/wp-content/uploads/2017/02/mebel-dlya-detskoj-odessa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5085184"/>
            <a:ext cx="6696744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2636912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sz="3100" dirty="0">
                <a:solidFill>
                  <a:srgbClr val="C00000"/>
                </a:solidFill>
              </a:rPr>
              <a:t>«</a:t>
            </a:r>
            <a:r>
              <a:rPr lang="ru-RU" sz="3100" b="1" i="1" dirty="0">
                <a:solidFill>
                  <a:srgbClr val="C00000"/>
                </a:solidFill>
              </a:rPr>
              <a:t>Физические упражнения могут заменить множество лекарств, но ни одно лекарство в мире не может заменить физические упражнения</a:t>
            </a:r>
            <a:r>
              <a:rPr lang="ru-RU" sz="3100" dirty="0">
                <a:solidFill>
                  <a:srgbClr val="C00000"/>
                </a:solidFill>
              </a:rPr>
              <a:t>»</a:t>
            </a:r>
            <a:r>
              <a:rPr lang="en-US" sz="3100" dirty="0">
                <a:solidFill>
                  <a:srgbClr val="C00000"/>
                </a:solidFill>
              </a:rPr>
              <a:t/>
            </a:r>
            <a:br>
              <a:rPr lang="en-US" sz="3100" dirty="0">
                <a:solidFill>
                  <a:srgbClr val="C00000"/>
                </a:solidFill>
              </a:rPr>
            </a:b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75856" y="4293096"/>
            <a:ext cx="6400800" cy="1752600"/>
          </a:xfrm>
        </p:spPr>
        <p:txBody>
          <a:bodyPr>
            <a:normAutofit/>
          </a:bodyPr>
          <a:lstStyle/>
          <a:p>
            <a:r>
              <a:rPr lang="ru-RU" sz="2400" dirty="0" err="1">
                <a:solidFill>
                  <a:srgbClr val="C00000"/>
                </a:solidFill>
              </a:rPr>
              <a:t>Анжело</a:t>
            </a:r>
            <a:r>
              <a:rPr lang="ru-RU" sz="2400" dirty="0">
                <a:solidFill>
                  <a:srgbClr val="C00000"/>
                </a:solidFill>
              </a:rPr>
              <a:t> </a:t>
            </a:r>
            <a:r>
              <a:rPr lang="ru-RU" sz="2400" dirty="0" err="1">
                <a:solidFill>
                  <a:srgbClr val="C00000"/>
                </a:solidFill>
              </a:rPr>
              <a:t>Моссо</a:t>
            </a:r>
            <a:r>
              <a:rPr lang="en-US" sz="2400" dirty="0">
                <a:solidFill>
                  <a:srgbClr val="C00000"/>
                </a:solidFill>
              </a:rPr>
              <a:t>. </a:t>
            </a:r>
            <a:endParaRPr lang="ru-RU" sz="2400" dirty="0">
              <a:solidFill>
                <a:srgbClr val="C00000"/>
              </a:solidFill>
            </a:endParaRPr>
          </a:p>
          <a:p>
            <a:r>
              <a:rPr lang="ru-RU" sz="2000" dirty="0">
                <a:solidFill>
                  <a:srgbClr val="C00000"/>
                </a:solidFill>
              </a:rPr>
              <a:t>Итальянский физиолог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u="sng" dirty="0">
                <a:solidFill>
                  <a:srgbClr val="C00000"/>
                </a:solidFill>
              </a:rPr>
              <a:t>Дети с ОВЗ -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1484784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800" i="1" dirty="0">
                <a:solidFill>
                  <a:srgbClr val="C00000"/>
                </a:solidFill>
              </a:rPr>
              <a:t>дети, имеющие различные отклонения психического и физического плана, которые обуславливают нарушения общего развития, не позволяющие детям вести полноценную жизнь. </a:t>
            </a:r>
          </a:p>
        </p:txBody>
      </p:sp>
      <p:pic>
        <p:nvPicPr>
          <p:cNvPr id="14338" name="Picture 2" descr="https://im0-tub-ru.yandex.net/i?id=7d5eb6dd664aae8149e4e1770d7c83d2-l&amp;n=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4293096"/>
            <a:ext cx="4536504" cy="2101913"/>
          </a:xfrm>
          <a:prstGeom prst="rect">
            <a:avLst/>
          </a:prstGeom>
          <a:noFill/>
        </p:spPr>
      </p:pic>
      <p:pic>
        <p:nvPicPr>
          <p:cNvPr id="14340" name="Picture 4" descr="https://im0-tub-ru.yandex.net/i?id=05b648784298aec57baee423bb4cc299-l&amp;n=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4365104"/>
            <a:ext cx="3744919" cy="20882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https://im0-tub-ru.yandex.net/i?id=d57636db5e3f39b8aee7b53086d9adf2-l&amp;n=1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4293096"/>
            <a:ext cx="4104456" cy="2564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3600" b="1" u="sng" dirty="0">
                <a:solidFill>
                  <a:srgbClr val="C00000"/>
                </a:solidFill>
              </a:rPr>
              <a:t>Категории детей с ОВЗ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836712"/>
            <a:ext cx="8229600" cy="4525963"/>
          </a:xfrm>
        </p:spPr>
        <p:txBody>
          <a:bodyPr>
            <a:normAutofit/>
          </a:bodyPr>
          <a:lstStyle/>
          <a:p>
            <a:r>
              <a:rPr lang="ru-RU" sz="2400" u="sng" dirty="0">
                <a:solidFill>
                  <a:srgbClr val="C00000"/>
                </a:solidFill>
              </a:rPr>
              <a:t>Дети с нарушением слуха</a:t>
            </a:r>
          </a:p>
          <a:p>
            <a:r>
              <a:rPr lang="ru-RU" sz="2400" u="sng" dirty="0">
                <a:solidFill>
                  <a:srgbClr val="C00000"/>
                </a:solidFill>
              </a:rPr>
              <a:t>Дети с нарушением зрения</a:t>
            </a:r>
          </a:p>
          <a:p>
            <a:r>
              <a:rPr lang="ru-RU" sz="2400" u="sng" dirty="0">
                <a:solidFill>
                  <a:srgbClr val="C00000"/>
                </a:solidFill>
              </a:rPr>
              <a:t>Дети с нарушениями речи</a:t>
            </a:r>
          </a:p>
          <a:p>
            <a:r>
              <a:rPr lang="ru-RU" sz="2400" u="sng" dirty="0">
                <a:solidFill>
                  <a:srgbClr val="C00000"/>
                </a:solidFill>
              </a:rPr>
              <a:t>Дети с нарушением </a:t>
            </a:r>
            <a:r>
              <a:rPr lang="ru-RU" sz="2400" u="sng" dirty="0" smtClean="0">
                <a:solidFill>
                  <a:srgbClr val="C00000"/>
                </a:solidFill>
              </a:rPr>
              <a:t>интеллекта (</a:t>
            </a:r>
            <a:r>
              <a:rPr lang="ru-RU" sz="2400" u="sng" dirty="0">
                <a:solidFill>
                  <a:srgbClr val="C00000"/>
                </a:solidFill>
              </a:rPr>
              <a:t>умственно отсталые)</a:t>
            </a:r>
          </a:p>
          <a:p>
            <a:r>
              <a:rPr lang="ru-RU" sz="2400" b="1" u="sng" dirty="0">
                <a:solidFill>
                  <a:srgbClr val="C00000"/>
                </a:solidFill>
              </a:rPr>
              <a:t>Дети с задержкой психического </a:t>
            </a:r>
            <a:r>
              <a:rPr lang="ru-RU" sz="2400" b="1" u="sng" dirty="0" smtClean="0">
                <a:solidFill>
                  <a:srgbClr val="C00000"/>
                </a:solidFill>
              </a:rPr>
              <a:t>развития</a:t>
            </a:r>
            <a:endParaRPr lang="ru-RU" sz="2400" b="1" u="sng" dirty="0">
              <a:solidFill>
                <a:srgbClr val="C00000"/>
              </a:solidFill>
            </a:endParaRPr>
          </a:p>
          <a:p>
            <a:r>
              <a:rPr lang="ru-RU" sz="2400" u="sng" dirty="0">
                <a:solidFill>
                  <a:srgbClr val="C00000"/>
                </a:solidFill>
              </a:rPr>
              <a:t>Дети с нарушениями опорно-двигательного </a:t>
            </a:r>
            <a:r>
              <a:rPr lang="ru-RU" sz="2400" u="sng" dirty="0" smtClean="0">
                <a:solidFill>
                  <a:srgbClr val="C00000"/>
                </a:solidFill>
              </a:rPr>
              <a:t>аппарата (</a:t>
            </a:r>
            <a:r>
              <a:rPr lang="ru-RU" sz="2400" u="sng" dirty="0">
                <a:solidFill>
                  <a:srgbClr val="C00000"/>
                </a:solidFill>
              </a:rPr>
              <a:t>ДЦП)</a:t>
            </a:r>
          </a:p>
          <a:p>
            <a:r>
              <a:rPr lang="ru-RU" sz="2400" u="sng" dirty="0">
                <a:solidFill>
                  <a:srgbClr val="C00000"/>
                </a:solidFill>
              </a:rPr>
              <a:t>Дети с нарушениями эмоционально-волевой сферы</a:t>
            </a:r>
          </a:p>
          <a:p>
            <a:r>
              <a:rPr lang="ru-RU" sz="2400" u="sng" dirty="0">
                <a:solidFill>
                  <a:srgbClr val="C00000"/>
                </a:solidFill>
              </a:rPr>
              <a:t>Дети с множественными нарушениями</a:t>
            </a:r>
          </a:p>
          <a:p>
            <a:endParaRPr lang="ru-RU" sz="2400" dirty="0"/>
          </a:p>
          <a:p>
            <a:endParaRPr lang="ru-RU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https://im0-tub-ru.yandex.net/i?id=bfccdc1bd1a828f1c3301eae608075f7-l&amp;n=1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3429000"/>
            <a:ext cx="6840760" cy="3140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41277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sz="3100" b="1" u="sng" dirty="0">
                <a:solidFill>
                  <a:srgbClr val="C00000"/>
                </a:solidFill>
              </a:rPr>
              <a:t>Как мы можем помочь детям с ОВЗ?</a:t>
            </a:r>
            <a:r>
              <a:rPr lang="ru-RU" sz="3100" dirty="0">
                <a:solidFill>
                  <a:srgbClr val="C00000"/>
                </a:solidFill>
              </a:rPr>
              <a:t/>
            </a:r>
            <a:br>
              <a:rPr lang="ru-RU" sz="3100" dirty="0">
                <a:solidFill>
                  <a:srgbClr val="C00000"/>
                </a:solidFill>
              </a:rPr>
            </a:br>
            <a:r>
              <a:rPr lang="ru-RU" sz="2700" i="1" dirty="0">
                <a:solidFill>
                  <a:srgbClr val="C00000"/>
                </a:solidFill>
              </a:rPr>
              <a:t/>
            </a:r>
            <a:br>
              <a:rPr lang="ru-RU" sz="2700" i="1" dirty="0">
                <a:solidFill>
                  <a:srgbClr val="C00000"/>
                </a:solidFill>
              </a:rPr>
            </a:br>
            <a:r>
              <a:rPr lang="ru-RU" sz="2700" i="1" dirty="0">
                <a:solidFill>
                  <a:srgbClr val="C00000"/>
                </a:solidFill>
              </a:rPr>
              <a:t>Одним из средств, улучшающих психическое и физическое состояние детей, является физическая культура. </a:t>
            </a:r>
            <a:br>
              <a:rPr lang="ru-RU" sz="2700" i="1" dirty="0">
                <a:solidFill>
                  <a:srgbClr val="C00000"/>
                </a:solidFill>
              </a:rPr>
            </a:br>
            <a:r>
              <a:rPr lang="ru-RU" sz="2700" i="1" dirty="0">
                <a:solidFill>
                  <a:srgbClr val="C00000"/>
                </a:solidFill>
              </a:rPr>
              <a:t>Сюда входят – занятия по физическому воспитанию, ритмике,  совместные занятия специалистов детского сада и инструктора по физической культуре.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https://im0-tub-ru.yandex.net/i?id=cade36d862520f33a242fb22ebec4a02-l&amp;n=1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4581128"/>
            <a:ext cx="5040560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916832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sz="3600" b="1" u="sng" dirty="0">
                <a:solidFill>
                  <a:srgbClr val="C00000"/>
                </a:solidFill>
              </a:rPr>
              <a:t>Особенности работы с детьми с ОВЗ </a:t>
            </a:r>
            <a:r>
              <a:rPr lang="ru-RU" sz="2700" b="1" dirty="0">
                <a:solidFill>
                  <a:srgbClr val="C00000"/>
                </a:solidFill>
              </a:rPr>
              <a:t/>
            </a:r>
            <a:br>
              <a:rPr lang="ru-RU" sz="2700" b="1" dirty="0">
                <a:solidFill>
                  <a:srgbClr val="C00000"/>
                </a:solidFill>
              </a:rPr>
            </a:br>
            <a:r>
              <a:rPr lang="ru-RU" sz="2700" i="1" dirty="0">
                <a:solidFill>
                  <a:srgbClr val="C00000"/>
                </a:solidFill>
              </a:rPr>
              <a:t/>
            </a:r>
            <a:br>
              <a:rPr lang="ru-RU" sz="2700" i="1" dirty="0">
                <a:solidFill>
                  <a:srgbClr val="C00000"/>
                </a:solidFill>
              </a:rPr>
            </a:br>
            <a:r>
              <a:rPr lang="ru-RU" sz="2700" i="1" dirty="0">
                <a:solidFill>
                  <a:srgbClr val="C00000"/>
                </a:solidFill>
              </a:rPr>
              <a:t>Организация физического воспитания детей с ОВЗ в условиях инклюзивного образования</a:t>
            </a:r>
            <a:br>
              <a:rPr lang="ru-RU" sz="2700" i="1" dirty="0">
                <a:solidFill>
                  <a:srgbClr val="C00000"/>
                </a:solidFill>
              </a:rPr>
            </a:br>
            <a:r>
              <a:rPr lang="ru-RU" sz="2700" i="1" dirty="0">
                <a:solidFill>
                  <a:srgbClr val="C00000"/>
                </a:solidFill>
              </a:rPr>
              <a:t/>
            </a:r>
            <a:br>
              <a:rPr lang="ru-RU" sz="2700" i="1" dirty="0">
                <a:solidFill>
                  <a:srgbClr val="C00000"/>
                </a:solidFill>
              </a:rPr>
            </a:br>
            <a:r>
              <a:rPr lang="ru-RU" sz="3100" i="1" dirty="0">
                <a:solidFill>
                  <a:srgbClr val="C00000"/>
                </a:solidFill>
              </a:rPr>
              <a:t>направлена </a:t>
            </a:r>
            <a:br>
              <a:rPr lang="ru-RU" sz="3100" i="1" dirty="0">
                <a:solidFill>
                  <a:srgbClr val="C00000"/>
                </a:solidFill>
              </a:rPr>
            </a:br>
            <a:r>
              <a:rPr lang="ru-RU" sz="3100" i="1" dirty="0">
                <a:solidFill>
                  <a:srgbClr val="C00000"/>
                </a:solidFill>
              </a:rPr>
              <a:t>на </a:t>
            </a:r>
            <a:r>
              <a:rPr lang="ru-RU" sz="3100" b="1" i="1" dirty="0">
                <a:solidFill>
                  <a:srgbClr val="C00000"/>
                </a:solidFill>
              </a:rPr>
              <a:t>коррекционно-компенсаторную</a:t>
            </a:r>
            <a:r>
              <a:rPr lang="ru-RU" sz="3100" i="1" dirty="0">
                <a:solidFill>
                  <a:srgbClr val="C00000"/>
                </a:solidFill>
              </a:rPr>
              <a:t> сторону.</a:t>
            </a:r>
            <a:br>
              <a:rPr lang="ru-RU" sz="3100" i="1" dirty="0">
                <a:solidFill>
                  <a:srgbClr val="C00000"/>
                </a:solidFill>
              </a:rPr>
            </a:br>
            <a:r>
              <a:rPr lang="ru-RU" sz="3100" i="1" dirty="0">
                <a:solidFill>
                  <a:srgbClr val="C00000"/>
                </a:solidFill>
              </a:rPr>
              <a:t> </a:t>
            </a:r>
            <a:br>
              <a:rPr lang="ru-RU" sz="3100" i="1" dirty="0">
                <a:solidFill>
                  <a:srgbClr val="C00000"/>
                </a:solidFill>
              </a:rPr>
            </a:br>
            <a:r>
              <a:rPr lang="ru-RU" sz="3100" i="1" dirty="0">
                <a:solidFill>
                  <a:srgbClr val="C00000"/>
                </a:solidFill>
              </a:rPr>
              <a:t>При организации занятий по физической культуре для учащихся с ОВЗ, следует исходить из </a:t>
            </a:r>
            <a:r>
              <a:rPr lang="ru-RU" sz="3100" i="1" u="sng" dirty="0">
                <a:solidFill>
                  <a:srgbClr val="C00000"/>
                </a:solidFill>
              </a:rPr>
              <a:t>возможностей</a:t>
            </a:r>
            <a:r>
              <a:rPr lang="ru-RU" sz="3100" i="1" dirty="0">
                <a:solidFill>
                  <a:srgbClr val="C00000"/>
                </a:solidFill>
              </a:rPr>
              <a:t> ребенка.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admin\Desktop\анимация\анимация скакалкаsport-graphics-gymnastics-00953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4293096"/>
            <a:ext cx="2234183" cy="2234183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332656"/>
            <a:ext cx="7772400" cy="1470025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C00000"/>
                </a:solidFill>
              </a:rPr>
              <a:t>Как донести до ребенка с ОВЗ учебный материал и как помочь компенсировать отставание?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1556792"/>
            <a:ext cx="7488832" cy="2952328"/>
          </a:xfrm>
        </p:spPr>
        <p:txBody>
          <a:bodyPr>
            <a:normAutofit fontScale="55000" lnSpcReduction="20000"/>
          </a:bodyPr>
          <a:lstStyle/>
          <a:p>
            <a:r>
              <a:rPr lang="ru-RU" b="1" i="1" dirty="0">
                <a:solidFill>
                  <a:srgbClr val="C00000"/>
                </a:solidFill>
              </a:rPr>
              <a:t>Чаще всего у детей с ОВЗ наблюдается:</a:t>
            </a:r>
          </a:p>
          <a:p>
            <a:r>
              <a:rPr lang="ru-RU" i="1" dirty="0">
                <a:solidFill>
                  <a:srgbClr val="C00000"/>
                </a:solidFill>
              </a:rPr>
              <a:t>Нарушение  процессов </a:t>
            </a:r>
            <a:r>
              <a:rPr lang="ru-RU" i="1" dirty="0" err="1">
                <a:solidFill>
                  <a:srgbClr val="C00000"/>
                </a:solidFill>
              </a:rPr>
              <a:t>саморегуляции</a:t>
            </a:r>
            <a:r>
              <a:rPr lang="ru-RU" i="1" dirty="0">
                <a:solidFill>
                  <a:srgbClr val="C00000"/>
                </a:solidFill>
              </a:rPr>
              <a:t>, недостаточность восприятия, нарушение комплекса произвольности и пространственной ориентации.</a:t>
            </a:r>
          </a:p>
          <a:p>
            <a:endParaRPr lang="ru-RU" i="1" dirty="0">
              <a:solidFill>
                <a:srgbClr val="C00000"/>
              </a:solidFill>
            </a:endParaRPr>
          </a:p>
          <a:p>
            <a:r>
              <a:rPr lang="ru-RU" sz="3800" i="1" dirty="0">
                <a:solidFill>
                  <a:srgbClr val="C00000"/>
                </a:solidFill>
              </a:rPr>
              <a:t>С помощью средств , методов и приемов физического воспитания, </a:t>
            </a:r>
            <a:r>
              <a:rPr lang="ru-RU" sz="3800" dirty="0">
                <a:solidFill>
                  <a:srgbClr val="002060"/>
                </a:solidFill>
              </a:rPr>
              <a:t>через двигательные и сенсорные компоненты,</a:t>
            </a:r>
            <a:r>
              <a:rPr lang="ru-RU" sz="3800" dirty="0"/>
              <a:t> </a:t>
            </a:r>
            <a:r>
              <a:rPr lang="ru-RU" sz="3800" i="1" dirty="0">
                <a:solidFill>
                  <a:srgbClr val="C00000"/>
                </a:solidFill>
              </a:rPr>
              <a:t>инструктор по  физической культуре может активно воздействовать на различные анализаторы и </a:t>
            </a:r>
            <a:r>
              <a:rPr lang="ru-RU" sz="3800" dirty="0">
                <a:solidFill>
                  <a:srgbClr val="002060"/>
                </a:solidFill>
              </a:rPr>
              <a:t>осуществлять  воздействие на психику ребенка в целом, на возможности его организма.</a:t>
            </a:r>
            <a:endParaRPr lang="ru-RU" sz="3800" i="1" dirty="0">
              <a:solidFill>
                <a:srgbClr val="002060"/>
              </a:solidFill>
            </a:endParaRPr>
          </a:p>
          <a:p>
            <a:endParaRPr lang="ru-RU" i="1" dirty="0">
              <a:solidFill>
                <a:srgbClr val="C00000"/>
              </a:solidFill>
            </a:endParaRPr>
          </a:p>
          <a:p>
            <a:endParaRPr lang="ru-RU" i="1" dirty="0">
              <a:solidFill>
                <a:srgbClr val="C00000"/>
              </a:solidFill>
            </a:endParaRPr>
          </a:p>
        </p:txBody>
      </p:sp>
      <p:pic>
        <p:nvPicPr>
          <p:cNvPr id="1026" name="Picture 2" descr="C:\Users\admin\Desktop\анимация\анимация гантели0825749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4509120"/>
            <a:ext cx="1579531" cy="1728192"/>
          </a:xfrm>
          <a:prstGeom prst="rect">
            <a:avLst/>
          </a:prstGeom>
          <a:noFill/>
        </p:spPr>
      </p:pic>
      <p:pic>
        <p:nvPicPr>
          <p:cNvPr id="1028" name="Picture 4" descr="C:\Users\admin\Desktop\анимация\анимация кружитьсяhudgi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4437112"/>
            <a:ext cx="1944216" cy="19442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http://3liski.detkin-club.ru/images/custom_2/15429742_5884b81dd7799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4005064"/>
            <a:ext cx="4680520" cy="2708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348880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u="sng" dirty="0">
                <a:solidFill>
                  <a:srgbClr val="C00000"/>
                </a:solidFill>
              </a:rPr>
              <a:t>Методы обучения </a:t>
            </a:r>
            <a:r>
              <a:rPr lang="ru-RU" sz="1400" u="sng" dirty="0">
                <a:solidFill>
                  <a:srgbClr val="C00000"/>
                </a:solidFill>
              </a:rPr>
              <a:t> </a:t>
            </a:r>
            <a:r>
              <a:rPr lang="ru-RU" sz="1400" i="1" u="sng" dirty="0">
                <a:solidFill>
                  <a:srgbClr val="C00000"/>
                </a:solidFill>
              </a:rPr>
              <a:t/>
            </a:r>
            <a:br>
              <a:rPr lang="ru-RU" sz="1400" i="1" u="sng" dirty="0">
                <a:solidFill>
                  <a:srgbClr val="C00000"/>
                </a:solidFill>
              </a:rPr>
            </a:br>
            <a:r>
              <a:rPr lang="ru-RU" sz="1400" i="1" u="sng" dirty="0">
                <a:solidFill>
                  <a:srgbClr val="C00000"/>
                </a:solidFill>
              </a:rPr>
              <a:t/>
            </a:r>
            <a:br>
              <a:rPr lang="ru-RU" sz="1400" i="1" u="sng" dirty="0">
                <a:solidFill>
                  <a:srgbClr val="C00000"/>
                </a:solidFill>
              </a:rPr>
            </a:br>
            <a:r>
              <a:rPr lang="ru-RU" sz="2800" dirty="0">
                <a:solidFill>
                  <a:srgbClr val="C00000"/>
                </a:solidFill>
              </a:rPr>
              <a:t>Наглядные, Словесные, Практические</a:t>
            </a:r>
            <a:r>
              <a:rPr lang="ru-RU" sz="2000" dirty="0">
                <a:solidFill>
                  <a:srgbClr val="C00000"/>
                </a:solidFill>
              </a:rPr>
              <a:t> </a:t>
            </a:r>
            <a:br>
              <a:rPr lang="ru-RU" sz="2000" dirty="0">
                <a:solidFill>
                  <a:srgbClr val="C00000"/>
                </a:solidFill>
              </a:rPr>
            </a:br>
            <a:r>
              <a:rPr lang="ru-RU" sz="2800" dirty="0">
                <a:solidFill>
                  <a:srgbClr val="C00000"/>
                </a:solidFill>
              </a:rPr>
              <a:t/>
            </a:r>
            <a:br>
              <a:rPr lang="ru-RU" sz="2800" dirty="0">
                <a:solidFill>
                  <a:srgbClr val="C00000"/>
                </a:solidFill>
              </a:rPr>
            </a:br>
            <a:r>
              <a:rPr lang="ru-RU" sz="2000" dirty="0">
                <a:solidFill>
                  <a:srgbClr val="C00000"/>
                </a:solidFill>
              </a:rPr>
              <a:t>выбираются в зависимости от</a:t>
            </a:r>
            <a:br>
              <a:rPr lang="ru-RU" sz="2000" dirty="0">
                <a:solidFill>
                  <a:srgbClr val="C00000"/>
                </a:solidFill>
              </a:rPr>
            </a:br>
            <a:r>
              <a:rPr lang="ru-RU" sz="2800" dirty="0">
                <a:solidFill>
                  <a:srgbClr val="C00000"/>
                </a:solidFill>
              </a:rPr>
              <a:t> </a:t>
            </a:r>
            <a:r>
              <a:rPr lang="ru-RU" sz="2400" i="1" dirty="0">
                <a:solidFill>
                  <a:srgbClr val="C00000"/>
                </a:solidFill>
              </a:rPr>
              <a:t>поставленных задач, </a:t>
            </a:r>
            <a:br>
              <a:rPr lang="ru-RU" sz="2400" i="1" dirty="0">
                <a:solidFill>
                  <a:srgbClr val="C00000"/>
                </a:solidFill>
              </a:rPr>
            </a:br>
            <a:r>
              <a:rPr lang="ru-RU" sz="2400" i="1" dirty="0">
                <a:solidFill>
                  <a:srgbClr val="C00000"/>
                </a:solidFill>
              </a:rPr>
              <a:t>возрастных особенностей детей, </a:t>
            </a:r>
            <a:br>
              <a:rPr lang="ru-RU" sz="2400" i="1" dirty="0">
                <a:solidFill>
                  <a:srgbClr val="C00000"/>
                </a:solidFill>
              </a:rPr>
            </a:br>
            <a:r>
              <a:rPr lang="ru-RU" sz="2400" i="1" dirty="0">
                <a:solidFill>
                  <a:srgbClr val="C00000"/>
                </a:solidFill>
              </a:rPr>
              <a:t>их подготовленности, </a:t>
            </a:r>
            <a:br>
              <a:rPr lang="ru-RU" sz="2400" i="1" dirty="0">
                <a:solidFill>
                  <a:srgbClr val="C00000"/>
                </a:solidFill>
              </a:rPr>
            </a:br>
            <a:r>
              <a:rPr lang="ru-RU" sz="2400" i="1" dirty="0">
                <a:solidFill>
                  <a:srgbClr val="C00000"/>
                </a:solidFill>
              </a:rPr>
              <a:t>сложности и характера упражнения,</a:t>
            </a:r>
            <a:br>
              <a:rPr lang="ru-RU" sz="2400" i="1" dirty="0">
                <a:solidFill>
                  <a:srgbClr val="C00000"/>
                </a:solidFill>
              </a:rPr>
            </a:br>
            <a:r>
              <a:rPr lang="ru-RU" sz="2400" i="1" dirty="0">
                <a:solidFill>
                  <a:srgbClr val="C00000"/>
                </a:solidFill>
              </a:rPr>
              <a:t> этапа обучения. </a:t>
            </a:r>
            <a:br>
              <a:rPr lang="ru-RU" sz="2400" i="1" dirty="0">
                <a:solidFill>
                  <a:srgbClr val="C00000"/>
                </a:solidFill>
              </a:rPr>
            </a:br>
            <a:r>
              <a:rPr lang="ru-RU" sz="2400" dirty="0">
                <a:solidFill>
                  <a:srgbClr val="C00000"/>
                </a:solidFill>
              </a:rPr>
              <a:t/>
            </a:r>
            <a:br>
              <a:rPr lang="ru-RU" sz="2400" dirty="0">
                <a:solidFill>
                  <a:srgbClr val="C00000"/>
                </a:solidFill>
              </a:rPr>
            </a:br>
            <a:r>
              <a:rPr lang="ru-RU" sz="2400" dirty="0">
                <a:solidFill>
                  <a:srgbClr val="C00000"/>
                </a:solidFill>
              </a:rPr>
              <a:t/>
            </a:r>
            <a:br>
              <a:rPr lang="ru-RU" sz="2400" dirty="0">
                <a:solidFill>
                  <a:srgbClr val="C00000"/>
                </a:solidFill>
              </a:rPr>
            </a:br>
            <a:r>
              <a:rPr lang="ru-RU" sz="2400" dirty="0">
                <a:solidFill>
                  <a:srgbClr val="C00000"/>
                </a:solidFill>
              </a:rPr>
              <a:t/>
            </a:r>
            <a:br>
              <a:rPr lang="ru-RU" sz="2400" dirty="0">
                <a:solidFill>
                  <a:srgbClr val="C00000"/>
                </a:solidFill>
              </a:rPr>
            </a:br>
            <a:r>
              <a:rPr lang="ru-RU" sz="2400" dirty="0">
                <a:solidFill>
                  <a:srgbClr val="C00000"/>
                </a:solidFill>
              </a:rPr>
              <a:t/>
            </a:r>
            <a:br>
              <a:rPr lang="ru-RU" sz="2400" dirty="0">
                <a:solidFill>
                  <a:srgbClr val="C00000"/>
                </a:solidFill>
              </a:rPr>
            </a:br>
            <a:endParaRPr lang="ru-RU" sz="1800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dmin\Desktop\анимация\анимация групповая разминкаanime-muzika-9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5373216"/>
            <a:ext cx="4965228" cy="129614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16632"/>
            <a:ext cx="8229600" cy="1143000"/>
          </a:xfrm>
        </p:spPr>
        <p:txBody>
          <a:bodyPr>
            <a:normAutofit/>
          </a:bodyPr>
          <a:lstStyle/>
          <a:p>
            <a:r>
              <a:rPr lang="ru-RU" sz="2800" u="sng" dirty="0">
                <a:solidFill>
                  <a:srgbClr val="C00000"/>
                </a:solidFill>
              </a:rPr>
              <a:t>Специальные приемы для обучения детей с ОВЗ</a:t>
            </a:r>
            <a:endParaRPr lang="ru-RU" sz="2800" u="sng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187624" y="1052736"/>
            <a:ext cx="7704856" cy="52168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dirty="0">
                <a:solidFill>
                  <a:srgbClr val="C00000"/>
                </a:solidFill>
              </a:rPr>
              <a:t>- Поэтапное разъяснение заданий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ru-RU" dirty="0">
                <a:solidFill>
                  <a:srgbClr val="C00000"/>
                </a:solidFill>
              </a:rPr>
              <a:t>Последовательное выполнение заданий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ru-RU" dirty="0">
                <a:solidFill>
                  <a:srgbClr val="C00000"/>
                </a:solidFill>
              </a:rPr>
              <a:t> Систематичность в выполнении заданий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ru-RU" dirty="0">
                <a:solidFill>
                  <a:srgbClr val="C00000"/>
                </a:solidFill>
              </a:rPr>
              <a:t>Постепенность увеличения темпа и сложности</a:t>
            </a:r>
          </a:p>
          <a:p>
            <a:pPr>
              <a:lnSpc>
                <a:spcPct val="150000"/>
              </a:lnSpc>
            </a:pPr>
            <a:r>
              <a:rPr lang="ru-RU" dirty="0">
                <a:solidFill>
                  <a:srgbClr val="C00000"/>
                </a:solidFill>
              </a:rPr>
              <a:t>- Повторение воспитанниками инструкции к выполнению задания</a:t>
            </a:r>
          </a:p>
          <a:p>
            <a:pPr>
              <a:lnSpc>
                <a:spcPct val="150000"/>
              </a:lnSpc>
            </a:pPr>
            <a:r>
              <a:rPr lang="ru-RU" dirty="0">
                <a:solidFill>
                  <a:srgbClr val="C00000"/>
                </a:solidFill>
              </a:rPr>
              <a:t>- Обеспечение </a:t>
            </a:r>
            <a:r>
              <a:rPr lang="ru-RU" dirty="0" err="1">
                <a:solidFill>
                  <a:srgbClr val="C00000"/>
                </a:solidFill>
              </a:rPr>
              <a:t>аудио-визуальными</a:t>
            </a:r>
            <a:r>
              <a:rPr lang="ru-RU" dirty="0">
                <a:solidFill>
                  <a:srgbClr val="C00000"/>
                </a:solidFill>
              </a:rPr>
              <a:t> техническими средствами обучения</a:t>
            </a:r>
          </a:p>
          <a:p>
            <a:pPr>
              <a:lnSpc>
                <a:spcPct val="150000"/>
              </a:lnSpc>
            </a:pPr>
            <a:r>
              <a:rPr lang="ru-RU" dirty="0">
                <a:solidFill>
                  <a:srgbClr val="C00000"/>
                </a:solidFill>
              </a:rPr>
              <a:t>- Близость к воспитанникам во время объяснения и выполнения заданий</a:t>
            </a:r>
          </a:p>
          <a:p>
            <a:pPr>
              <a:lnSpc>
                <a:spcPct val="150000"/>
              </a:lnSpc>
            </a:pPr>
            <a:r>
              <a:rPr lang="ru-RU" dirty="0">
                <a:solidFill>
                  <a:srgbClr val="C00000"/>
                </a:solidFill>
              </a:rPr>
              <a:t>- Предоставление дополнительного времени для завершения задания</a:t>
            </a:r>
          </a:p>
          <a:p>
            <a:pPr>
              <a:lnSpc>
                <a:spcPct val="150000"/>
              </a:lnSpc>
            </a:pPr>
            <a:r>
              <a:rPr lang="ru-RU" dirty="0">
                <a:solidFill>
                  <a:srgbClr val="C00000"/>
                </a:solidFill>
              </a:rPr>
              <a:t>- Разрешение переделать задание, с которым воспитанник не справился</a:t>
            </a:r>
          </a:p>
          <a:p>
            <a:pPr>
              <a:lnSpc>
                <a:spcPct val="150000"/>
              </a:lnSpc>
            </a:pPr>
            <a:r>
              <a:rPr lang="ru-RU" dirty="0">
                <a:solidFill>
                  <a:srgbClr val="C00000"/>
                </a:solidFill>
              </a:rPr>
              <a:t>- Индивидуальное оценивание воспитанника</a:t>
            </a:r>
          </a:p>
          <a:p>
            <a:pPr>
              <a:lnSpc>
                <a:spcPct val="150000"/>
              </a:lnSpc>
            </a:pPr>
            <a:r>
              <a:rPr lang="ru-RU" i="1" dirty="0">
                <a:solidFill>
                  <a:srgbClr val="C00000"/>
                </a:solidFill>
              </a:rPr>
              <a:t> </a:t>
            </a:r>
          </a:p>
          <a:p>
            <a:endParaRPr lang="ru-RU" i="1" dirty="0">
              <a:solidFill>
                <a:srgbClr val="C0000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s://im0-tub-ru.yandex.net/i?id=f5ea029a0be0acaa85f1efae504a8a80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4509120"/>
            <a:ext cx="2711596" cy="21399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1143000"/>
          </a:xfrm>
        </p:spPr>
        <p:txBody>
          <a:bodyPr>
            <a:noAutofit/>
          </a:bodyPr>
          <a:lstStyle/>
          <a:p>
            <a:r>
              <a:rPr lang="ru-RU" sz="2400" i="1" u="sng" dirty="0">
                <a:solidFill>
                  <a:srgbClr val="C00000"/>
                </a:solidFill>
              </a:rPr>
              <a:t>В содержание занятий входят: </a:t>
            </a:r>
            <a:r>
              <a:rPr lang="ru-RU" sz="2000" dirty="0">
                <a:solidFill>
                  <a:srgbClr val="C00000"/>
                </a:solidFill>
              </a:rPr>
              <a:t/>
            </a:r>
            <a:br>
              <a:rPr lang="ru-RU" sz="2000" dirty="0">
                <a:solidFill>
                  <a:srgbClr val="C00000"/>
                </a:solidFill>
              </a:rPr>
            </a:br>
            <a:r>
              <a:rPr lang="ru-RU" sz="2000" dirty="0">
                <a:solidFill>
                  <a:srgbClr val="C00000"/>
                </a:solidFill>
              </a:rPr>
              <a:t>теоретические сведения, дыхательная гимнастика, </a:t>
            </a:r>
            <a:r>
              <a:rPr lang="ru-RU" sz="2000" dirty="0" err="1">
                <a:solidFill>
                  <a:srgbClr val="C00000"/>
                </a:solidFill>
              </a:rPr>
              <a:t>самомассаж</a:t>
            </a:r>
            <a:r>
              <a:rPr lang="ru-RU" sz="2000" dirty="0">
                <a:solidFill>
                  <a:srgbClr val="C00000"/>
                </a:solidFill>
              </a:rPr>
              <a:t>, ОРУ, упражнения на растягивание, метания, ползание и </a:t>
            </a:r>
            <a:r>
              <a:rPr lang="ru-RU" sz="2000" dirty="0" err="1">
                <a:solidFill>
                  <a:srgbClr val="C00000"/>
                </a:solidFill>
              </a:rPr>
              <a:t>перелезание</a:t>
            </a:r>
            <a:r>
              <a:rPr lang="ru-RU" sz="2000" dirty="0">
                <a:solidFill>
                  <a:srgbClr val="C00000"/>
                </a:solidFill>
              </a:rPr>
              <a:t>; ходьба, лазанье, бег, танцевальные движения , подвижные игры, упражнения на координацию.</a:t>
            </a:r>
            <a:br>
              <a:rPr lang="ru-RU" sz="2000" dirty="0">
                <a:solidFill>
                  <a:srgbClr val="C00000"/>
                </a:solidFill>
              </a:rPr>
            </a:br>
            <a:r>
              <a:rPr lang="ru-RU" sz="2000" dirty="0">
                <a:solidFill>
                  <a:srgbClr val="C00000"/>
                </a:solidFill>
              </a:rPr>
              <a:t/>
            </a:r>
            <a:br>
              <a:rPr lang="ru-RU" sz="2000" dirty="0">
                <a:solidFill>
                  <a:srgbClr val="C00000"/>
                </a:solidFill>
              </a:rPr>
            </a:br>
            <a:endParaRPr lang="ru-RU" sz="2000" dirty="0"/>
          </a:p>
        </p:txBody>
      </p:sp>
      <p:pic>
        <p:nvPicPr>
          <p:cNvPr id="4102" name="Picture 6" descr="https://im0-tub-ru.yandex.net/i?id=b33275bc283db9e528aa7cfd8d5de9c2-l&amp;n=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2276872"/>
            <a:ext cx="3312368" cy="2209349"/>
          </a:xfrm>
          <a:prstGeom prst="rect">
            <a:avLst/>
          </a:prstGeom>
          <a:noFill/>
        </p:spPr>
      </p:pic>
      <p:pic>
        <p:nvPicPr>
          <p:cNvPr id="4104" name="Picture 8" descr="https://im0-tub-ru.yandex.net/i?id=6b0aa66e7cd06b64fea3f56e8e30094f-l&amp;n=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1315" y="4293096"/>
            <a:ext cx="3292685" cy="2376264"/>
          </a:xfrm>
          <a:prstGeom prst="rect">
            <a:avLst/>
          </a:prstGeom>
          <a:noFill/>
        </p:spPr>
      </p:pic>
      <p:pic>
        <p:nvPicPr>
          <p:cNvPr id="4106" name="Picture 10" descr="https://im0-tub-ru.yandex.net/i?id=f384fa35ab98626426e2d58e02c8bd31-l&amp;n=1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2348880"/>
            <a:ext cx="3478552" cy="1828957"/>
          </a:xfrm>
          <a:prstGeom prst="rect">
            <a:avLst/>
          </a:prstGeom>
          <a:noFill/>
        </p:spPr>
      </p:pic>
      <p:pic>
        <p:nvPicPr>
          <p:cNvPr id="4098" name="Picture 2" descr="https://im0-tub-ru.yandex.net/i?id=43c66c3d36df9227ed014ab1e4c183cd-l&amp;n=1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43807" y="4293096"/>
            <a:ext cx="3528265" cy="23535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712968" cy="1143000"/>
          </a:xfrm>
        </p:spPr>
        <p:txBody>
          <a:bodyPr>
            <a:normAutofit/>
          </a:bodyPr>
          <a:lstStyle/>
          <a:p>
            <a:r>
              <a:rPr lang="ru-RU" sz="2400" b="1" u="sng" dirty="0">
                <a:solidFill>
                  <a:srgbClr val="C00000"/>
                </a:solidFill>
              </a:rPr>
              <a:t>Физическая активность –</a:t>
            </a:r>
            <a:br>
              <a:rPr lang="ru-RU" sz="2400" b="1" u="sng" dirty="0">
                <a:solidFill>
                  <a:srgbClr val="C00000"/>
                </a:solidFill>
              </a:rPr>
            </a:br>
            <a:r>
              <a:rPr lang="ru-RU" sz="2400" b="1" u="sng" dirty="0">
                <a:solidFill>
                  <a:srgbClr val="C00000"/>
                </a:solidFill>
              </a:rPr>
              <a:t> главный источник развития и укрепления ресурсов здоровья</a:t>
            </a:r>
          </a:p>
        </p:txBody>
      </p:sp>
      <p:sp>
        <p:nvSpPr>
          <p:cNvPr id="4" name="Стрелка вправо 3"/>
          <p:cNvSpPr/>
          <p:nvPr/>
        </p:nvSpPr>
        <p:spPr>
          <a:xfrm>
            <a:off x="323528" y="1700808"/>
            <a:ext cx="2232248" cy="936104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r>
              <a:rPr lang="ru-RU" sz="1200" b="1" dirty="0">
                <a:solidFill>
                  <a:srgbClr val="002060"/>
                </a:solidFill>
              </a:rPr>
              <a:t>Физические упражнения</a:t>
            </a:r>
          </a:p>
        </p:txBody>
      </p:sp>
      <p:sp>
        <p:nvSpPr>
          <p:cNvPr id="5" name="Стрелка вправо 4"/>
          <p:cNvSpPr/>
          <p:nvPr/>
        </p:nvSpPr>
        <p:spPr>
          <a:xfrm>
            <a:off x="395536" y="3068960"/>
            <a:ext cx="2232248" cy="936104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ru-RU" sz="1200" b="1" dirty="0">
                <a:solidFill>
                  <a:srgbClr val="002060"/>
                </a:solidFill>
              </a:rPr>
              <a:t>Подвижные игры</a:t>
            </a:r>
          </a:p>
        </p:txBody>
      </p:sp>
      <p:sp>
        <p:nvSpPr>
          <p:cNvPr id="6" name="Стрелка вправо 5"/>
          <p:cNvSpPr/>
          <p:nvPr/>
        </p:nvSpPr>
        <p:spPr>
          <a:xfrm>
            <a:off x="467544" y="4221088"/>
            <a:ext cx="2160240" cy="917079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200" b="1" dirty="0">
                <a:solidFill>
                  <a:srgbClr val="002060"/>
                </a:solidFill>
              </a:rPr>
              <a:t>Музыкально-ритмические упражнения</a:t>
            </a:r>
          </a:p>
        </p:txBody>
      </p:sp>
      <p:sp>
        <p:nvSpPr>
          <p:cNvPr id="8" name="Блок-схема: процесс 7"/>
          <p:cNvSpPr/>
          <p:nvPr/>
        </p:nvSpPr>
        <p:spPr>
          <a:xfrm>
            <a:off x="2987824" y="1362836"/>
            <a:ext cx="5544616" cy="1477328"/>
          </a:xfrm>
          <a:prstGeom prst="flowChartProcess">
            <a:avLst/>
          </a:prstGeom>
          <a:solidFill>
            <a:srgbClr val="C2E49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dirty="0">
                <a:solidFill>
                  <a:srgbClr val="002060"/>
                </a:solidFill>
              </a:rPr>
              <a:t>Повышают работоспособность, снижают утомляемость, активизируют познавательные процессы, позволяют улучшить внимание, память, пространственные представления, повышают способность к произвольному контролю</a:t>
            </a:r>
          </a:p>
        </p:txBody>
      </p:sp>
      <p:sp>
        <p:nvSpPr>
          <p:cNvPr id="9" name="Блок-схема: процесс 8"/>
          <p:cNvSpPr/>
          <p:nvPr/>
        </p:nvSpPr>
        <p:spPr>
          <a:xfrm>
            <a:off x="2987824" y="4221088"/>
            <a:ext cx="5544616" cy="923330"/>
          </a:xfrm>
          <a:prstGeom prst="flowChartProcess">
            <a:avLst/>
          </a:prstGeom>
          <a:solidFill>
            <a:srgbClr val="C2E49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ru-RU" dirty="0">
                <a:solidFill>
                  <a:srgbClr val="002060"/>
                </a:solidFill>
              </a:rPr>
              <a:t>Развивают чувство ритма,  улучшают координацию движений, точность, скорость двигательной реакции, нормализуют тонус мышц</a:t>
            </a:r>
          </a:p>
        </p:txBody>
      </p:sp>
      <p:sp>
        <p:nvSpPr>
          <p:cNvPr id="10" name="Блок-схема: процесс 9"/>
          <p:cNvSpPr/>
          <p:nvPr/>
        </p:nvSpPr>
        <p:spPr>
          <a:xfrm>
            <a:off x="2987824" y="2924944"/>
            <a:ext cx="5544616" cy="1200329"/>
          </a:xfrm>
          <a:prstGeom prst="flowChartProcess">
            <a:avLst/>
          </a:prstGeom>
          <a:solidFill>
            <a:srgbClr val="C2E49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ru-RU" dirty="0">
                <a:solidFill>
                  <a:srgbClr val="002060"/>
                </a:solidFill>
              </a:rPr>
              <a:t>Развивают: крупную и мелкую моторику рук, сенсорную интеграцию, концентрацию внимания, координацию и равновесие, ориентацию в пространстве  </a:t>
            </a:r>
          </a:p>
        </p:txBody>
      </p:sp>
      <p:sp>
        <p:nvSpPr>
          <p:cNvPr id="11" name="Стрелка вправо 10"/>
          <p:cNvSpPr/>
          <p:nvPr/>
        </p:nvSpPr>
        <p:spPr>
          <a:xfrm>
            <a:off x="395536" y="5373216"/>
            <a:ext cx="2232248" cy="936104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ru-RU" sz="1200" b="1" dirty="0">
                <a:solidFill>
                  <a:srgbClr val="002060"/>
                </a:solidFill>
              </a:rPr>
              <a:t>Занятия физической культурой</a:t>
            </a:r>
          </a:p>
        </p:txBody>
      </p:sp>
      <p:sp>
        <p:nvSpPr>
          <p:cNvPr id="12" name="Блок-схема: процесс 11"/>
          <p:cNvSpPr/>
          <p:nvPr/>
        </p:nvSpPr>
        <p:spPr>
          <a:xfrm>
            <a:off x="2987824" y="5229200"/>
            <a:ext cx="5544616" cy="1477328"/>
          </a:xfrm>
          <a:prstGeom prst="flowChartProcess">
            <a:avLst/>
          </a:prstGeom>
          <a:solidFill>
            <a:srgbClr val="C2E49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ru-RU" dirty="0">
                <a:solidFill>
                  <a:srgbClr val="002060"/>
                </a:solidFill>
              </a:rPr>
              <a:t>Укрепляют здоровье и закаливают организм, содействуют всестороннему физическому развитию детей, воспитывают умение целесообразно управлять органами движения, развивают двигательные навыки и основные физические качества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http://school16.obrblag.info/wp-content/uploads/sites/54/2016/12/deti-1024x287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5085184"/>
            <a:ext cx="5256584" cy="15748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-171400"/>
            <a:ext cx="7772400" cy="1470025"/>
          </a:xfrm>
        </p:spPr>
        <p:txBody>
          <a:bodyPr>
            <a:normAutofit/>
          </a:bodyPr>
          <a:lstStyle/>
          <a:p>
            <a:r>
              <a:rPr lang="ru-RU" sz="3600" i="1" dirty="0">
                <a:solidFill>
                  <a:srgbClr val="C00000"/>
                </a:solidFill>
              </a:rPr>
              <a:t>Вывод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1052736"/>
            <a:ext cx="8604448" cy="5040560"/>
          </a:xfrm>
        </p:spPr>
        <p:txBody>
          <a:bodyPr>
            <a:normAutofit fontScale="70000" lnSpcReduction="20000"/>
          </a:bodyPr>
          <a:lstStyle/>
          <a:p>
            <a:r>
              <a:rPr lang="ru-RU" sz="2900" b="1" dirty="0">
                <a:solidFill>
                  <a:srgbClr val="C00000"/>
                </a:solidFill>
              </a:rPr>
              <a:t>при систематической работе по физическому воспитанию с включением системы коррекционно - восстановительных мероприятий можно добиться </a:t>
            </a:r>
            <a:r>
              <a:rPr lang="ru-RU" sz="2900" b="1" u="sng" dirty="0">
                <a:solidFill>
                  <a:srgbClr val="C00000"/>
                </a:solidFill>
              </a:rPr>
              <a:t>существенных результатов </a:t>
            </a:r>
            <a:r>
              <a:rPr lang="ru-RU" sz="2900" b="1" dirty="0">
                <a:solidFill>
                  <a:srgbClr val="C00000"/>
                </a:solidFill>
              </a:rPr>
              <a:t>уже на ранних этапах развития. </a:t>
            </a:r>
          </a:p>
          <a:p>
            <a:pPr algn="l"/>
            <a:endParaRPr lang="ru-RU" sz="2600" dirty="0">
              <a:solidFill>
                <a:srgbClr val="C00000"/>
              </a:solidFill>
            </a:endParaRPr>
          </a:p>
          <a:p>
            <a:r>
              <a:rPr lang="ru-RU" sz="2600" dirty="0">
                <a:solidFill>
                  <a:srgbClr val="C00000"/>
                </a:solidFill>
              </a:rPr>
              <a:t>У детей с ОВЗ :</a:t>
            </a:r>
          </a:p>
          <a:p>
            <a:pPr algn="l"/>
            <a:r>
              <a:rPr lang="ru-RU" sz="2600" dirty="0">
                <a:solidFill>
                  <a:srgbClr val="C00000"/>
                </a:solidFill>
              </a:rPr>
              <a:t>•  формируются жизненно-важные двигательные навыки, </a:t>
            </a:r>
          </a:p>
          <a:p>
            <a:pPr algn="l"/>
            <a:r>
              <a:rPr lang="ru-RU" sz="2600" dirty="0">
                <a:solidFill>
                  <a:srgbClr val="C00000"/>
                </a:solidFill>
              </a:rPr>
              <a:t>•  формируются нравственные качества (честность, дисциплинированность),</a:t>
            </a:r>
          </a:p>
          <a:p>
            <a:pPr algn="l"/>
            <a:r>
              <a:rPr lang="ru-RU" sz="2600" dirty="0">
                <a:solidFill>
                  <a:srgbClr val="C00000"/>
                </a:solidFill>
              </a:rPr>
              <a:t>•  активизируются речевые процессы,</a:t>
            </a:r>
          </a:p>
          <a:p>
            <a:pPr algn="l"/>
            <a:r>
              <a:rPr lang="ru-RU" sz="2600" dirty="0">
                <a:solidFill>
                  <a:srgbClr val="C00000"/>
                </a:solidFill>
              </a:rPr>
              <a:t>•  развиваются скоростно-силовые качества (быстрота, ловкость, выносливость),</a:t>
            </a:r>
          </a:p>
          <a:p>
            <a:pPr algn="l"/>
            <a:r>
              <a:rPr lang="ru-RU" sz="2600" dirty="0">
                <a:solidFill>
                  <a:srgbClr val="C00000"/>
                </a:solidFill>
              </a:rPr>
              <a:t>•  развиваются  интеллектуальные качества (наблюдательность, память, сообразительность),</a:t>
            </a:r>
          </a:p>
          <a:p>
            <a:pPr algn="l"/>
            <a:r>
              <a:rPr lang="ru-RU" sz="2600" dirty="0">
                <a:solidFill>
                  <a:srgbClr val="C00000"/>
                </a:solidFill>
              </a:rPr>
              <a:t>• укрепляется здоровье, улучшается кровообращение и обмен веществ в организме, деятельность сердца и легких,</a:t>
            </a:r>
          </a:p>
          <a:p>
            <a:pPr algn="l"/>
            <a:r>
              <a:rPr lang="ru-RU" sz="2600" dirty="0">
                <a:solidFill>
                  <a:srgbClr val="C00000"/>
                </a:solidFill>
              </a:rPr>
              <a:t>•  воспитываются морально-волевые качества. Дети учатся самообладанию, умению действовать в коллективе, контролировать свои поступки, подчиняться общим требованиям.</a:t>
            </a:r>
          </a:p>
          <a:p>
            <a:pPr algn="l"/>
            <a:endParaRPr lang="ru-RU" sz="2600" dirty="0">
              <a:solidFill>
                <a:srgbClr val="C00000"/>
              </a:solidFill>
            </a:endParaRPr>
          </a:p>
          <a:p>
            <a:pPr algn="l"/>
            <a:r>
              <a:rPr lang="ru-RU" sz="2600" dirty="0">
                <a:solidFill>
                  <a:srgbClr val="C00000"/>
                </a:solidFill>
              </a:rPr>
              <a:t>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im0-tub-ru.yandex.net/i?id=a143ea452a9e1c76effd1cbd8c563b3c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0"/>
            <a:ext cx="7912879" cy="689186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79712" y="2204864"/>
            <a:ext cx="5112568" cy="1296144"/>
          </a:xfrm>
        </p:spPr>
        <p:txBody>
          <a:bodyPr>
            <a:normAutofit/>
          </a:bodyPr>
          <a:lstStyle/>
          <a:p>
            <a:r>
              <a:rPr lang="ru-RU" sz="3600" i="1" dirty="0">
                <a:solidFill>
                  <a:srgbClr val="C00000"/>
                </a:solidFill>
              </a:rPr>
              <a:t>Спасибо за внимание!</a:t>
            </a:r>
          </a:p>
        </p:txBody>
      </p:sp>
      <p:pic>
        <p:nvPicPr>
          <p:cNvPr id="4" name="Рисунок 3" descr="https://avatars.mds.yandex.net/get-zen_doc/1246934/pub_5b5e3b0bbad2fe00a8225ea8_5b5e3b88e9151400a9f46db1/scale_600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3284984"/>
            <a:ext cx="1368152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712</TotalTime>
  <Words>393</Words>
  <Application>Microsoft Office PowerPoint</Application>
  <PresentationFormat>Экран (4:3)</PresentationFormat>
  <Paragraphs>61</Paragraphs>
  <Slides>13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Методы и приемы, используемые в коррекционной работе с детьми с ОВЗ</vt:lpstr>
      <vt:lpstr>«Физические упражнения могут заменить множество лекарств, но ни одно лекарство в мире не может заменить физические упражнения» </vt:lpstr>
      <vt:lpstr>Дети с ОВЗ - </vt:lpstr>
      <vt:lpstr>Категории детей с ОВЗ</vt:lpstr>
      <vt:lpstr>Как мы можем помочь детям с ОВЗ?  Одним из средств, улучшающих психическое и физическое состояние детей, является физическая культура.  Сюда входят – занятия по физическому воспитанию, ритмике,  совместные занятия специалистов детского сада и инструктора по физической культуре. </vt:lpstr>
      <vt:lpstr>Особенности работы с детьми с ОВЗ   Организация физического воспитания детей с ОВЗ в условиях инклюзивного образования  направлена  на коррекционно-компенсаторную сторону.   При организации занятий по физической культуре для учащихся с ОВЗ, следует исходить из возможностей ребенка.  </vt:lpstr>
      <vt:lpstr>Как донести до ребенка с ОВЗ учебный материал и как помочь компенсировать отставание?</vt:lpstr>
      <vt:lpstr>Методы обучения    Наглядные, Словесные, Практические   выбираются в зависимости от  поставленных задач,  возрастных особенностей детей,  их подготовленности,  сложности и характера упражнения,  этапа обучения.      </vt:lpstr>
      <vt:lpstr>Специальные приемы для обучения детей с ОВЗ</vt:lpstr>
      <vt:lpstr>В содержание занятий входят:  теоретические сведения, дыхательная гимнастика, самомассаж, ОРУ, упражнения на растягивание, метания, ползание и перелезание; ходьба, лазанье, бег, танцевальные движения , подвижные игры, упражнения на координацию.  </vt:lpstr>
      <vt:lpstr>Физическая активность –  главный источник развития и укрепления ресурсов здоровья</vt:lpstr>
      <vt:lpstr>Вывод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1</cp:lastModifiedBy>
  <cp:revision>85</cp:revision>
  <dcterms:created xsi:type="dcterms:W3CDTF">2019-03-21T20:20:46Z</dcterms:created>
  <dcterms:modified xsi:type="dcterms:W3CDTF">2020-05-06T10:37:56Z</dcterms:modified>
</cp:coreProperties>
</file>