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92" r:id="rId3"/>
    <p:sldId id="293" r:id="rId4"/>
    <p:sldId id="295" r:id="rId5"/>
    <p:sldId id="296" r:id="rId6"/>
    <p:sldId id="297" r:id="rId7"/>
    <p:sldId id="298" r:id="rId8"/>
    <p:sldId id="299" r:id="rId9"/>
    <p:sldId id="313" r:id="rId10"/>
    <p:sldId id="300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  <p:sldId id="309" r:id="rId20"/>
    <p:sldId id="310" r:id="rId21"/>
    <p:sldId id="311" r:id="rId22"/>
    <p:sldId id="312" r:id="rId23"/>
    <p:sldId id="285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7" d="100"/>
          <a:sy n="77" d="100"/>
        </p:scale>
        <p:origin x="-240" y="-7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68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58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6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983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11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44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2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79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05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732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543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1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851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33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38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39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audio" Target="../media/audio1.wav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582A20-381B-4D66-AA80-8E0CA6884936}" type="datetimeFigureOut">
              <a:rPr lang="ru-RU" smtClean="0"/>
              <a:t>20.04.2020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C7F1A889-CE2C-4F02-894B-3FD503696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244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18" name="wind.wav"/>
          </p:stSnd>
        </p:sndAc>
      </p:transition>
    </mc:Choice>
    <mc:Fallback xmlns="">
      <p:transition spd="slow">
        <p:fade/>
        <p:sndAc>
          <p:stSnd>
            <p:snd r:embed="rId19" name="wind.wav"/>
          </p:stSnd>
        </p:sndAc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7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417" y="-437322"/>
            <a:ext cx="11131826" cy="3211268"/>
          </a:xfrm>
        </p:spPr>
        <p:txBody>
          <a:bodyPr/>
          <a:lstStyle/>
          <a:p>
            <a:pPr algn="ctr"/>
            <a:r>
              <a:rPr lang="ru-RU" sz="4800" b="1" dirty="0">
                <a:solidFill>
                  <a:srgbClr val="7030A0"/>
                </a:solidFill>
              </a:rPr>
              <a:t>«Фольклор как средство духовно-нравственного воспитания </a:t>
            </a:r>
            <a:r>
              <a:rPr lang="ru-RU" sz="4800" b="1" dirty="0" smtClean="0">
                <a:solidFill>
                  <a:srgbClr val="7030A0"/>
                </a:solidFill>
              </a:rPr>
              <a:t>детей»</a:t>
            </a:r>
            <a:r>
              <a:rPr lang="ru-RU" sz="4800" b="1" dirty="0">
                <a:solidFill>
                  <a:srgbClr val="7030A0"/>
                </a:solidFill>
              </a:rPr>
              <a:t/>
            </a:r>
            <a:br>
              <a:rPr lang="ru-RU" sz="4800" b="1" dirty="0">
                <a:solidFill>
                  <a:srgbClr val="7030A0"/>
                </a:solidFill>
              </a:rPr>
            </a:br>
            <a:endParaRPr lang="ru-RU" sz="4800" b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43754" y="3411415"/>
            <a:ext cx="6342183" cy="2801816"/>
          </a:xfrm>
        </p:spPr>
        <p:txBody>
          <a:bodyPr>
            <a:normAutofit fontScale="62500" lnSpcReduction="20000"/>
          </a:bodyPr>
          <a:lstStyle/>
          <a:p>
            <a:pPr algn="ctr">
              <a:lnSpc>
                <a:spcPct val="90000"/>
              </a:lnSpc>
              <a:defRPr/>
            </a:pPr>
            <a:r>
              <a:rPr lang="ru-RU" sz="51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Гаврилова Ирина Геннадьевна </a:t>
            </a:r>
          </a:p>
          <a:p>
            <a:pPr algn="ctr">
              <a:lnSpc>
                <a:spcPct val="90000"/>
              </a:lnSpc>
              <a:defRPr/>
            </a:pPr>
            <a:r>
              <a:rPr lang="ru-RU" sz="5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воспитатель </a:t>
            </a:r>
            <a:r>
              <a:rPr lang="ru-RU" sz="51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высшей категории </a:t>
            </a:r>
          </a:p>
          <a:p>
            <a:pPr algn="ctr">
              <a:lnSpc>
                <a:spcPct val="90000"/>
              </a:lnSpc>
              <a:defRPr/>
            </a:pPr>
            <a:r>
              <a:rPr lang="ru-RU" sz="5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51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МБДОУ детский сад № 139 </a:t>
            </a:r>
          </a:p>
          <a:p>
            <a:pPr algn="ctr">
              <a:lnSpc>
                <a:spcPct val="90000"/>
              </a:lnSpc>
              <a:defRPr/>
            </a:pPr>
            <a:r>
              <a:rPr lang="ru-RU" sz="5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Орджоникидзевского </a:t>
            </a:r>
            <a:r>
              <a:rPr lang="ru-RU" sz="51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</a:p>
          <a:p>
            <a:pPr algn="ctr">
              <a:lnSpc>
                <a:spcPct val="90000"/>
              </a:lnSpc>
              <a:defRPr/>
            </a:pPr>
            <a:r>
              <a:rPr lang="ru-RU" sz="51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5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51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городского округа г. Уфа</a:t>
            </a:r>
          </a:p>
          <a:p>
            <a:pPr algn="just"/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77" y="2031546"/>
            <a:ext cx="3495675" cy="390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344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7877" y="128014"/>
            <a:ext cx="5779477" cy="5334939"/>
          </a:xfrm>
        </p:spPr>
        <p:txBody>
          <a:bodyPr/>
          <a:lstStyle/>
          <a:p>
            <a:pPr algn="l"/>
            <a:r>
              <a:rPr lang="ru-RU" sz="2800" dirty="0" smtClean="0"/>
              <a:t> </a:t>
            </a:r>
            <a:r>
              <a:rPr lang="ru-RU" sz="2800" dirty="0" smtClean="0"/>
              <a:t>      </a:t>
            </a:r>
            <a:r>
              <a:rPr lang="ru-RU" sz="2800" b="1" dirty="0" smtClean="0">
                <a:solidFill>
                  <a:srgbClr val="C00000"/>
                </a:solidFill>
              </a:rPr>
              <a:t>Цель </a:t>
            </a:r>
            <a:r>
              <a:rPr lang="ru-RU" sz="2800" b="1" dirty="0">
                <a:solidFill>
                  <a:srgbClr val="C00000"/>
                </a:solidFill>
              </a:rPr>
              <a:t>мастер-класса: </a:t>
            </a:r>
            <a:r>
              <a:rPr lang="ru-RU" sz="2800" b="1" dirty="0" smtClean="0">
                <a:solidFill>
                  <a:srgbClr val="C00000"/>
                </a:solidFill>
              </a:rPr>
              <a:t/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b="1" dirty="0">
                <a:solidFill>
                  <a:srgbClr val="7030A0"/>
                </a:solidFill>
              </a:rPr>
              <a:t>1.Закрепление и уточнение знаний педагогов по программе «Духовно- нравственное развитие на основе традиций и культуры русского народа» с использованием малых форм фольклора. </a:t>
            </a:r>
            <a:br>
              <a:rPr lang="ru-RU" sz="2800" b="1" dirty="0">
                <a:solidFill>
                  <a:srgbClr val="7030A0"/>
                </a:solidFill>
              </a:rPr>
            </a:br>
            <a:r>
              <a:rPr lang="ru-RU" sz="2800" b="1" dirty="0">
                <a:solidFill>
                  <a:srgbClr val="7030A0"/>
                </a:solidFill>
              </a:rPr>
              <a:t>2.Повышение педагогического мастерства.</a:t>
            </a:r>
            <a:br>
              <a:rPr lang="ru-RU" sz="2800" b="1" dirty="0">
                <a:solidFill>
                  <a:srgbClr val="7030A0"/>
                </a:solidFill>
              </a:rPr>
            </a:br>
            <a:r>
              <a:rPr lang="ru-RU" sz="2800" dirty="0" smtClean="0"/>
              <a:t>  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8054" y="0"/>
            <a:ext cx="5238750" cy="690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876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7876" y="128013"/>
            <a:ext cx="5650523" cy="4807402"/>
          </a:xfrm>
        </p:spPr>
        <p:txBody>
          <a:bodyPr/>
          <a:lstStyle/>
          <a:p>
            <a:pPr algn="l"/>
            <a:r>
              <a:rPr lang="ru-RU" sz="2800" dirty="0" smtClean="0"/>
              <a:t> </a:t>
            </a:r>
            <a:r>
              <a:rPr lang="ru-RU" sz="2800" dirty="0" smtClean="0"/>
              <a:t>             </a:t>
            </a:r>
            <a:r>
              <a:rPr lang="ru-RU" sz="2800" b="1" dirty="0" smtClean="0">
                <a:solidFill>
                  <a:srgbClr val="C00000"/>
                </a:solidFill>
              </a:rPr>
              <a:t>Темы: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>
                <a:solidFill>
                  <a:srgbClr val="7030A0"/>
                </a:solidFill>
              </a:rPr>
              <a:t/>
            </a:r>
            <a:br>
              <a:rPr lang="ru-RU" sz="2800" b="1" dirty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1.Актуальность</a:t>
            </a:r>
            <a:r>
              <a:rPr lang="ru-RU" sz="2800" b="1" dirty="0">
                <a:solidFill>
                  <a:srgbClr val="7030A0"/>
                </a:solidFill>
              </a:rPr>
              <a:t>.</a:t>
            </a:r>
            <a:br>
              <a:rPr lang="ru-RU" sz="2800" b="1" dirty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2.Теоретическая </a:t>
            </a:r>
            <a:r>
              <a:rPr lang="ru-RU" sz="2800" b="1" dirty="0">
                <a:solidFill>
                  <a:srgbClr val="7030A0"/>
                </a:solidFill>
              </a:rPr>
              <a:t>часть,</a:t>
            </a:r>
            <a:br>
              <a:rPr lang="ru-RU" sz="2800" b="1" dirty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3.Малые </a:t>
            </a:r>
            <a:r>
              <a:rPr lang="ru-RU" sz="2800" b="1" dirty="0">
                <a:solidFill>
                  <a:srgbClr val="7030A0"/>
                </a:solidFill>
              </a:rPr>
              <a:t>формы фольклора. Роль русских народных потешек, загадок, пословиц и поговорок в </a:t>
            </a:r>
            <a:r>
              <a:rPr lang="ru-RU" sz="2800" b="1" dirty="0" err="1">
                <a:solidFill>
                  <a:srgbClr val="7030A0"/>
                </a:solidFill>
              </a:rPr>
              <a:t>воспитательно</a:t>
            </a:r>
            <a:r>
              <a:rPr lang="ru-RU" sz="2800" b="1" dirty="0">
                <a:solidFill>
                  <a:srgbClr val="7030A0"/>
                </a:solidFill>
              </a:rPr>
              <a:t> -образовательном процессе ДОУ.</a:t>
            </a:r>
            <a:br>
              <a:rPr lang="ru-RU" sz="2800" b="1" dirty="0">
                <a:solidFill>
                  <a:srgbClr val="7030A0"/>
                </a:solidFill>
              </a:rPr>
            </a:br>
            <a:r>
              <a:rPr lang="ru-RU" sz="2800" dirty="0" smtClean="0"/>
              <a:t>       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825" y="0"/>
            <a:ext cx="5238750" cy="690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944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8411" y="246186"/>
            <a:ext cx="6137189" cy="6437644"/>
          </a:xfrm>
        </p:spPr>
        <p:txBody>
          <a:bodyPr/>
          <a:lstStyle/>
          <a:p>
            <a:pPr algn="l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Что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же такое фольклор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Слово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«фольклор» появилось в 19 веке, пришло из английского языка.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Сегодня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им пользуются везде, оно в буквальном переводе означает «народная мудрость», устное народное творчество.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Устное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– из уст в уста. 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Народное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– автор – народ.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Творчество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– создано в результате труда.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Люди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создавшие их когда-то, передавали другим из уст в уста, так фольклор дошел до наших дней, не оставив имен своих создателей. Ничто так не обогащает образную сторону творчества детей, как фольклор. Человек рождается вместе с фольклором, слушает сказки, потом сам начинает их сочинять. 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Итак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фольклор сопровождает человека с рождения, опекая в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детстве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вплоть до перехода в юность.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711" y="0"/>
            <a:ext cx="5238750" cy="690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054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246185"/>
            <a:ext cx="10230678" cy="6393154"/>
          </a:xfrm>
        </p:spPr>
        <p:txBody>
          <a:bodyPr/>
          <a:lstStyle/>
          <a:p>
            <a:pPr algn="l"/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Дошкольный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возраст является важным периодом для развития речи ребёнка. </a:t>
            </a:r>
            <a:b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Проблема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связанная с развитием речи детей особо остро встала в последнее время. Почему наши дети плохо говорят? Может потому, что мы разучились с ними разговаривать. При этом общаясь со своими детьми, родители редко используют поговорки и пословицы, а ведь в них заключается суть разрешения любого конфликта. А ведь устное народное творчество обладает удивительной способностью пробуждать в людях доброе начало. </a:t>
            </a: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Использование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работе с детьми устного народного творчества создает уникальные условия для развития речи, мышления детей, мотивации поведения, накопления положительного морального опыта в межличностных отношениях. Отсутствие эпитетов, сравнений, образных выражений обедняет, упрощает речь, превращает её в маловыразительную, скучную однообразную и малоприятную. Без яркости и красочности речь бледнеет, тускнеет.</a:t>
            </a:r>
            <a:b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Культура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речи детей напрямую зависит от культуры и содержания речи взрослых – родителей и педагогов! Жаль, что не все и не всегда могут обеспечить малышам необходимый уровень общения.</a:t>
            </a:r>
            <a:b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326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7564" y="246183"/>
            <a:ext cx="10970652" cy="7600358"/>
          </a:xfrm>
        </p:spPr>
        <p:txBody>
          <a:bodyPr/>
          <a:lstStyle/>
          <a:p>
            <a:pPr algn="l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Теоретическая часть </a:t>
            </a: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Одной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из важнейших задач, стоящих перед нашим обществом в настоящее время, как мы уже говорили на предыдущих мастер- классах является: то духовное, нравственное возрождение, которое невозможно осуществить, не усваивая культурно – исторический опыт народа, создаваемый веками громадным количеством поколений и закрепленный в произведениях народного искусства. </a:t>
            </a:r>
            <a:b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Ещё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К.Д. Ушинский выдвигая принцип народности, говорил о том, что «язык есть самая живая, самая обильная и прочная связь, соединяющая отжившие, живущие и будущее поколение народа в одно «великое, исторически живое целое». </a:t>
            </a:r>
            <a:b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Устное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народное творчество, включающее в себя большое количество жанров: сказки, пословицы и поговорки, потешки, частушки, колыбельные песни и т.д. – это неоценимое богатство каждого народа, громаднейший пласт культуры как национальной так и мировой  - это  показатель способностей и таланта народа. </a:t>
            </a:r>
            <a:b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Малые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формы фольклора всегда были неразрывно связаны с опытом народной педагогики и широко применялись в работе ДОУ, в том числе и с целью развития речи дошкольников. </a:t>
            </a: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Используя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словесное творчество народа в </a:t>
            </a:r>
            <a:r>
              <a:rPr lang="ru-RU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-образовательной работе с детьми дошкольного возраста, необходимо применять не один – два жанра, а как можно шире, </a:t>
            </a: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комплексно.</a:t>
            </a:r>
            <a:b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501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8" y="-444843"/>
            <a:ext cx="10827461" cy="7302843"/>
          </a:xfrm>
        </p:spPr>
        <p:txBody>
          <a:bodyPr/>
          <a:lstStyle/>
          <a:p>
            <a:pPr algn="l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7030A0"/>
                </a:solidFill>
              </a:rPr>
              <a:t>В  </a:t>
            </a:r>
            <a:r>
              <a:rPr lang="ru-RU" sz="2400" b="1" dirty="0">
                <a:solidFill>
                  <a:srgbClr val="7030A0"/>
                </a:solidFill>
              </a:rPr>
              <a:t>фольклоре  заложена мудрость, проявляющаяся в умении несложными средствами решать сложные задачи. Знакомство с ними обогащает речь, активизирует познавательное и умственное развитие, расширяет словарный запас, развивает звукопроизношение, играет неоценимую роль во всестороннем развитии ребенка</a:t>
            </a:r>
            <a:r>
              <a:rPr lang="ru-RU" sz="2400" b="1" dirty="0" smtClean="0">
                <a:solidFill>
                  <a:srgbClr val="7030A0"/>
                </a:solidFill>
              </a:rPr>
              <a:t>.</a:t>
            </a:r>
            <a:r>
              <a:rPr lang="ru-RU" sz="2400" b="1" dirty="0">
                <a:solidFill>
                  <a:srgbClr val="7030A0"/>
                </a:solidFill>
              </a:rPr>
              <a:t/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- </a:t>
            </a:r>
            <a:r>
              <a:rPr lang="ru-RU" sz="2400" b="1" dirty="0" smtClean="0">
                <a:solidFill>
                  <a:srgbClr val="7030A0"/>
                </a:solidFill>
              </a:rPr>
              <a:t>В </a:t>
            </a:r>
            <a:r>
              <a:rPr lang="ru-RU" sz="2400" b="1" dirty="0">
                <a:solidFill>
                  <a:srgbClr val="7030A0"/>
                </a:solidFill>
              </a:rPr>
              <a:t>одной древней китайской пословице говорится</a:t>
            </a:r>
            <a:r>
              <a:rPr lang="ru-RU" sz="2400" b="1" dirty="0" smtClean="0">
                <a:solidFill>
                  <a:srgbClr val="7030A0"/>
                </a:solidFill>
              </a:rPr>
              <a:t>: </a:t>
            </a:r>
            <a:r>
              <a:rPr lang="ru-RU" sz="2400" b="1" dirty="0" smtClean="0">
                <a:solidFill>
                  <a:srgbClr val="C00000"/>
                </a:solidFill>
              </a:rPr>
              <a:t>«</a:t>
            </a:r>
            <a:r>
              <a:rPr lang="ru-RU" sz="2400" b="1" dirty="0">
                <a:solidFill>
                  <a:srgbClr val="C00000"/>
                </a:solidFill>
              </a:rPr>
              <a:t>Скажи мне – и я забуду, покажи мне – и я запомню,  дай сделать- и я пойму».</a:t>
            </a:r>
            <a:r>
              <a:rPr lang="ru-RU" sz="2400" b="1" dirty="0">
                <a:solidFill>
                  <a:srgbClr val="7030A0"/>
                </a:solidFill>
              </a:rPr>
              <a:t/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</a:rPr>
              <a:t>    Эти </a:t>
            </a:r>
            <a:r>
              <a:rPr lang="ru-RU" sz="2400" b="1" dirty="0">
                <a:solidFill>
                  <a:srgbClr val="7030A0"/>
                </a:solidFill>
              </a:rPr>
              <a:t>мудрые слова можно взять как девиз, условие успешной работы с детьми дошкольного возраста, так как именно через показ, наблюдение и собственную практическую деятельность ребенок развивается.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 smtClean="0">
                <a:solidFill>
                  <a:srgbClr val="7030A0"/>
                </a:solidFill>
              </a:rPr>
              <a:t>    Да </a:t>
            </a:r>
            <a:r>
              <a:rPr lang="ru-RU" sz="2400" b="1" dirty="0">
                <a:solidFill>
                  <a:srgbClr val="7030A0"/>
                </a:solidFill>
              </a:rPr>
              <a:t>и мы, педагоги-дошкольники, люди творческие, неугомонные, в своей работе с детьми чаще следуем пословице: </a:t>
            </a:r>
            <a:r>
              <a:rPr lang="ru-RU" sz="2400" b="1" dirty="0">
                <a:solidFill>
                  <a:srgbClr val="C00000"/>
                </a:solidFill>
              </a:rPr>
              <a:t>«Лучше один раз увидеть, чем сто раз услышать». А еще лучше - сто раз сделать</a:t>
            </a:r>
            <a:r>
              <a:rPr lang="ru-RU" sz="2400" b="1" dirty="0" smtClean="0">
                <a:solidFill>
                  <a:srgbClr val="C00000"/>
                </a:solidFill>
              </a:rPr>
              <a:t>».</a:t>
            </a:r>
            <a:r>
              <a:rPr lang="ru-RU" sz="2400" b="1" dirty="0" smtClean="0">
                <a:solidFill>
                  <a:srgbClr val="7030A0"/>
                </a:solidFill>
              </a:rPr>
              <a:t/>
            </a:r>
            <a:br>
              <a:rPr lang="ru-RU" sz="2400" b="1" dirty="0" smtClean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/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 smtClean="0">
                <a:solidFill>
                  <a:srgbClr val="7030A0"/>
                </a:solidFill>
              </a:rPr>
              <a:t>     </a:t>
            </a:r>
            <a:r>
              <a:rPr lang="ru-RU" sz="2400" b="1" dirty="0" smtClean="0">
                <a:solidFill>
                  <a:srgbClr val="C00000"/>
                </a:solidFill>
              </a:rPr>
              <a:t>Какие </a:t>
            </a:r>
            <a:r>
              <a:rPr lang="ru-RU" sz="2400" b="1" dirty="0">
                <a:solidFill>
                  <a:srgbClr val="C00000"/>
                </a:solidFill>
              </a:rPr>
              <a:t>жанры фольклора  Вы знаете? Назовите их?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55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7" y="-444843"/>
            <a:ext cx="11121081" cy="7475838"/>
          </a:xfrm>
        </p:spPr>
        <p:txBody>
          <a:bodyPr/>
          <a:lstStyle/>
          <a:p>
            <a:pPr algn="l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pic>
        <p:nvPicPr>
          <p:cNvPr id="4" name="Picture 4" descr="Малые фольклорные формы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69" r="-585"/>
          <a:stretch/>
        </p:blipFill>
        <p:spPr bwMode="auto">
          <a:xfrm>
            <a:off x="1627869" y="1166647"/>
            <a:ext cx="7439929" cy="46272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5" name="Прямоугольник 4"/>
          <p:cNvSpPr/>
          <p:nvPr/>
        </p:nvSpPr>
        <p:spPr>
          <a:xfrm>
            <a:off x="2024742" y="293914"/>
            <a:ext cx="70430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Малые фольклорные формы</a:t>
            </a:r>
          </a:p>
        </p:txBody>
      </p:sp>
    </p:spTree>
    <p:extLst>
      <p:ext uri="{BB962C8B-B14F-4D97-AF65-F5344CB8AC3E}">
        <p14:creationId xmlns:p14="http://schemas.microsoft.com/office/powerpoint/2010/main" val="398536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8" y="-444844"/>
            <a:ext cx="11001632" cy="7302843"/>
          </a:xfrm>
        </p:spPr>
        <p:txBody>
          <a:bodyPr/>
          <a:lstStyle/>
          <a:p>
            <a:pPr algn="l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>
                <a:solidFill>
                  <a:srgbClr val="7030A0"/>
                </a:solidFill>
              </a:rPr>
              <a:t/>
            </a:r>
            <a:br>
              <a:rPr lang="ru-RU" sz="2600" b="1" dirty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В своей работе детский фольклор я использую в разных видах деятельности: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- в обучении правильному произношению;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- в приобщении детей к русской национальной культуре;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- в непосредственно образовательной деятельности;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- в беседах;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- в наблюдениях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- в народных подвижных играх;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- в играх на развитие мелкой моторики;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- в театрализованной деятельности;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- в инсценировках.</a:t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теперь рассмотрим несколько из них.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850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7" y="271848"/>
            <a:ext cx="9885405" cy="5659395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Сказки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Для 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детей и взрослых самым любимым жанром устного народного творчества является сказка. Она несёт в себе большое воспитательное значение. </a:t>
            </a: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Данный 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вид работы позволяет любому ребёнку почувствовать свою успешность, приобщает его к богатствам русского языка, формирует связную речь на лучших образцах литературного языка.</a:t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сейчас, уважаемые педагоги, я предлагаю вам 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ненадолго окунуться в мир детства и </a:t>
            </a:r>
            <a:r>
              <a:rPr lang="ru-RU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поиграть со мной. </a:t>
            </a: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711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6" y="271847"/>
            <a:ext cx="10466175" cy="6833287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ru-RU" sz="3300" b="1" dirty="0">
                <a:solidFill>
                  <a:srgbClr val="C00000"/>
                </a:solidFill>
              </a:rPr>
              <a:t>Викторина:</a:t>
            </a:r>
            <a:r>
              <a:rPr lang="ru-RU" sz="2400" b="1" dirty="0">
                <a:solidFill>
                  <a:srgbClr val="7030A0"/>
                </a:solidFill>
              </a:rPr>
              <a:t/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1.Именем какой рыбы можно творить заклинания? 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2.Какой новый вид транспорта изобрел Емеля? </a:t>
            </a:r>
            <a:r>
              <a:rPr lang="ru-RU" sz="2400" b="1" dirty="0" smtClean="0">
                <a:solidFill>
                  <a:srgbClr val="7030A0"/>
                </a:solidFill>
              </a:rPr>
              <a:t/>
            </a:r>
            <a:br>
              <a:rPr lang="ru-RU" sz="2400" b="1" dirty="0" smtClean="0">
                <a:solidFill>
                  <a:srgbClr val="7030A0"/>
                </a:solidFill>
              </a:rPr>
            </a:br>
            <a:r>
              <a:rPr lang="ru-RU" sz="2400" b="1" dirty="0" smtClean="0">
                <a:solidFill>
                  <a:srgbClr val="7030A0"/>
                </a:solidFill>
              </a:rPr>
              <a:t>3</a:t>
            </a:r>
            <a:r>
              <a:rPr lang="ru-RU" sz="2400" b="1" dirty="0">
                <a:solidFill>
                  <a:srgbClr val="7030A0"/>
                </a:solidFill>
              </a:rPr>
              <a:t>. Кто помог Ивану Царевичу добыть жар-птицу? 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4. Что разбудило </a:t>
            </a:r>
            <a:r>
              <a:rPr lang="ru-RU" sz="2400" b="1" dirty="0" err="1">
                <a:solidFill>
                  <a:srgbClr val="7030A0"/>
                </a:solidFill>
              </a:rPr>
              <a:t>Финиста</a:t>
            </a:r>
            <a:r>
              <a:rPr lang="ru-RU" sz="2400" b="1" dirty="0">
                <a:solidFill>
                  <a:srgbClr val="7030A0"/>
                </a:solidFill>
              </a:rPr>
              <a:t> — Ясного сокола от сна колдовского?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5.Кто сломал теремок? 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i="1" dirty="0">
                <a:solidFill>
                  <a:srgbClr val="7030A0"/>
                </a:solidFill>
              </a:rPr>
              <a:t>6.</a:t>
            </a:r>
            <a:r>
              <a:rPr lang="ru-RU" sz="2400" b="1" dirty="0">
                <a:solidFill>
                  <a:srgbClr val="7030A0"/>
                </a:solidFill>
              </a:rPr>
              <a:t>Какая цифра чаще всего встречается в сказках? </a:t>
            </a:r>
            <a:r>
              <a:rPr lang="ru-RU" sz="2400" b="1" i="1" dirty="0">
                <a:solidFill>
                  <a:srgbClr val="7030A0"/>
                </a:solidFill>
              </a:rPr>
              <a:t/>
            </a:r>
            <a:br>
              <a:rPr lang="ru-RU" sz="2400" b="1" i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7. Что надо говорить, оказавшись перед избушкой Бабы -Яги? 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8.На чем летает Баба-Яга? 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9.Какие птицы помогали Бабе-Яге? 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10. Что надо крикнуть в чистом поле, чтобы прискакал богатырский конь? </a:t>
            </a:r>
            <a:r>
              <a:rPr lang="ru-RU" sz="2400" b="1" dirty="0" smtClean="0">
                <a:solidFill>
                  <a:srgbClr val="7030A0"/>
                </a:solidFill>
              </a:rPr>
              <a:t/>
            </a:r>
            <a:br>
              <a:rPr lang="ru-RU" sz="2400" b="1" dirty="0" smtClean="0">
                <a:solidFill>
                  <a:srgbClr val="7030A0"/>
                </a:solidFill>
              </a:rPr>
            </a:br>
            <a:r>
              <a:rPr lang="ru-RU" sz="2400" b="1" dirty="0" smtClean="0">
                <a:solidFill>
                  <a:srgbClr val="7030A0"/>
                </a:solidFill>
              </a:rPr>
              <a:t>11.Какие </a:t>
            </a:r>
            <a:r>
              <a:rPr lang="ru-RU" sz="2400" b="1" dirty="0">
                <a:solidFill>
                  <a:srgbClr val="7030A0"/>
                </a:solidFill>
              </a:rPr>
              <a:t>реки в сказках текут? 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12.Какой новый способ рыбалки изобрела лиса? 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13.Без кого репку бы не вытянули? 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7030A0"/>
                </a:solidFill>
              </a:rPr>
              <a:t>14.Что может случиться, если на прогулке сестрицу не послушать?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Ответили ? Молодцы! Такие викторины </a:t>
            </a:r>
            <a:r>
              <a:rPr lang="ru-RU" sz="2400" b="1" dirty="0" smtClean="0">
                <a:solidFill>
                  <a:srgbClr val="C00000"/>
                </a:solidFill>
              </a:rPr>
              <a:t>Вы </a:t>
            </a:r>
            <a:r>
              <a:rPr lang="ru-RU" sz="2400" b="1" dirty="0">
                <a:solidFill>
                  <a:srgbClr val="C00000"/>
                </a:solidFill>
              </a:rPr>
              <a:t>можете устраивать для детей.</a:t>
            </a:r>
            <a:r>
              <a:rPr lang="ru-RU" sz="2400" b="1" dirty="0">
                <a:solidFill>
                  <a:srgbClr val="7030A0"/>
                </a:solidFill>
              </a:rPr>
              <a:t/>
            </a:r>
            <a:br>
              <a:rPr lang="ru-RU" sz="2400" b="1" dirty="0">
                <a:solidFill>
                  <a:srgbClr val="7030A0"/>
                </a:solidFill>
              </a:rPr>
            </a:br>
            <a:endParaRPr lang="ru-RU" sz="2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5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6" y="271847"/>
            <a:ext cx="10676240" cy="6005385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Большое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место в работе отвожу шутке, веселью. Для этого применяю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докучные сказочки, дразнилки, шутливые диалоги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Например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такой диалог:</a:t>
            </a:r>
            <a:b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-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Где ты, брат Иван?</a:t>
            </a:r>
            <a:b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-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горнице.</a:t>
            </a:r>
            <a:b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-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что делаешь?</a:t>
            </a:r>
            <a:b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-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Помогаю Петру.</a:t>
            </a:r>
            <a:b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-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Петр что делает?</a:t>
            </a:r>
            <a:b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-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Да на печи лежит.</a:t>
            </a:r>
            <a:b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Планируя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игры, детский фольклор подбираю разнообразный не только по жанрам, но и по тематике </a:t>
            </a:r>
            <a:r>
              <a:rPr lang="ru-RU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это и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времена года, и птицы, и животные, и трудовые процессы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b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260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5" y="271847"/>
            <a:ext cx="11022229" cy="6005385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5546" y="172995"/>
            <a:ext cx="832845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Потешки</a:t>
            </a:r>
          </a:p>
          <a:p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Вы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знаете, что такое </a:t>
            </a:r>
            <a:r>
              <a:rPr lang="ru-R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потешка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и для чего ее сочиняли?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Это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стихотворное произведение, которое сочинил народ, оно служило для поднятия настроения ребенку, оно веселило или «потешало» маленьких детей.</a:t>
            </a:r>
            <a:b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Дети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слушают потешки, учатся их повторять, обыгрывать, использовать в своих играх. Помимо прочего, это способствует развитию речи, произвольной памяти. </a:t>
            </a:r>
            <a:b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Потешки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способствуют двигательной активности ребенка, развитию мелкой моторики, активизируя работу мозга. 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Потешки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помогают при подготовке ко сну, и во время одевания на прогулку, и во время умывания, и в процессе игровой деятельности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 помощью потешек также изучаем части тела.</a:t>
            </a:r>
          </a:p>
        </p:txBody>
      </p:sp>
    </p:spTree>
    <p:extLst>
      <p:ext uri="{BB962C8B-B14F-4D97-AF65-F5344CB8AC3E}">
        <p14:creationId xmlns:p14="http://schemas.microsoft.com/office/powerpoint/2010/main" val="178858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5" y="271847"/>
            <a:ext cx="11022229" cy="6005385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5546" y="172995"/>
            <a:ext cx="963827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  Предлагаю </a:t>
            </a:r>
            <a:r>
              <a:rPr lang="ru-RU" sz="2400" b="1" dirty="0">
                <a:solidFill>
                  <a:srgbClr val="C00000"/>
                </a:solidFill>
              </a:rPr>
              <a:t>вам  поиграть:</a:t>
            </a:r>
            <a:br>
              <a:rPr lang="ru-RU" sz="2400" b="1" dirty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7030A0"/>
                </a:solidFill>
              </a:rPr>
              <a:t>-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</a:rPr>
              <a:t>Ротик </a:t>
            </a:r>
            <a:r>
              <a:rPr lang="ru-RU" sz="2400" b="1" dirty="0">
                <a:solidFill>
                  <a:srgbClr val="7030A0"/>
                </a:solidFill>
              </a:rPr>
              <a:t>мой умеет кушать,  (показываем поочередно части тела)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 smtClean="0">
                <a:solidFill>
                  <a:srgbClr val="7030A0"/>
                </a:solidFill>
              </a:rPr>
              <a:t>-Нос </a:t>
            </a:r>
            <a:r>
              <a:rPr lang="ru-RU" sz="2400" b="1" dirty="0">
                <a:solidFill>
                  <a:srgbClr val="7030A0"/>
                </a:solidFill>
              </a:rPr>
              <a:t>дышать, а ушки слушать, 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 smtClean="0">
                <a:solidFill>
                  <a:srgbClr val="7030A0"/>
                </a:solidFill>
              </a:rPr>
              <a:t>-Глазоньки </a:t>
            </a:r>
            <a:r>
              <a:rPr lang="ru-RU" sz="2400" b="1" dirty="0">
                <a:solidFill>
                  <a:srgbClr val="7030A0"/>
                </a:solidFill>
              </a:rPr>
              <a:t>моргать-моргать, </a:t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ru-RU" sz="2400" b="1" dirty="0" smtClean="0">
                <a:solidFill>
                  <a:srgbClr val="7030A0"/>
                </a:solidFill>
              </a:rPr>
              <a:t>-Ручки </a:t>
            </a:r>
            <a:r>
              <a:rPr lang="ru-RU" sz="2400" b="1" dirty="0">
                <a:solidFill>
                  <a:srgbClr val="7030A0"/>
                </a:solidFill>
              </a:rPr>
              <a:t>– все хватать-хватать.</a:t>
            </a:r>
            <a:br>
              <a:rPr lang="ru-RU" sz="2400" b="1" dirty="0">
                <a:solidFill>
                  <a:srgbClr val="7030A0"/>
                </a:solidFill>
              </a:rPr>
            </a:br>
            <a:endParaRPr lang="ru-RU" sz="2400" b="1" dirty="0">
              <a:solidFill>
                <a:srgbClr val="7030A0"/>
              </a:solidFill>
            </a:endParaRPr>
          </a:p>
          <a:p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</a:rPr>
              <a:t>Как </a:t>
            </a:r>
            <a:r>
              <a:rPr lang="ru-RU" sz="2400" b="1" dirty="0">
                <a:solidFill>
                  <a:srgbClr val="7030A0"/>
                </a:solidFill>
              </a:rPr>
              <a:t>у нашего кота,  (показываем движения)</a:t>
            </a:r>
          </a:p>
          <a:p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</a:rPr>
              <a:t>Шубка </a:t>
            </a:r>
            <a:r>
              <a:rPr lang="ru-RU" sz="2400" b="1" dirty="0">
                <a:solidFill>
                  <a:srgbClr val="7030A0"/>
                </a:solidFill>
              </a:rPr>
              <a:t>очень хороша, </a:t>
            </a:r>
          </a:p>
          <a:p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</a:rPr>
              <a:t>Как </a:t>
            </a:r>
            <a:r>
              <a:rPr lang="ru-RU" sz="2400" b="1" dirty="0">
                <a:solidFill>
                  <a:srgbClr val="7030A0"/>
                </a:solidFill>
              </a:rPr>
              <a:t>у котика усы, </a:t>
            </a:r>
          </a:p>
          <a:p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</a:rPr>
              <a:t>Удивительной </a:t>
            </a:r>
            <a:r>
              <a:rPr lang="ru-RU" sz="2400" b="1" dirty="0">
                <a:solidFill>
                  <a:srgbClr val="7030A0"/>
                </a:solidFill>
              </a:rPr>
              <a:t>красы </a:t>
            </a:r>
          </a:p>
          <a:p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</a:rPr>
              <a:t>Глазки </a:t>
            </a:r>
            <a:r>
              <a:rPr lang="ru-RU" sz="2400" b="1" dirty="0">
                <a:solidFill>
                  <a:srgbClr val="7030A0"/>
                </a:solidFill>
              </a:rPr>
              <a:t>смелые зубки белые.</a:t>
            </a:r>
          </a:p>
          <a:p>
            <a:r>
              <a:rPr lang="ru-RU" sz="2400" b="1" dirty="0">
                <a:solidFill>
                  <a:srgbClr val="7030A0"/>
                </a:solidFill>
              </a:rPr>
              <a:t> </a:t>
            </a:r>
          </a:p>
          <a:p>
            <a:r>
              <a:rPr lang="ru-RU" sz="2400" b="1" dirty="0" smtClean="0">
                <a:solidFill>
                  <a:srgbClr val="7030A0"/>
                </a:solidFill>
              </a:rPr>
              <a:t>     Необходимо</a:t>
            </a:r>
            <a:r>
              <a:rPr lang="ru-RU" sz="2400" b="1" dirty="0">
                <a:solidFill>
                  <a:srgbClr val="7030A0"/>
                </a:solidFill>
              </a:rPr>
              <a:t>, чтобы работа с потешками не ограничивалась только стенами детского сада. Она должна носить систематический характер. Только тогда она приносит и положительные образовательные результаты в развитии словаря ребенка и положительные эмоции.</a:t>
            </a:r>
          </a:p>
          <a:p>
            <a:pPr algn="ctr"/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51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5" y="271847"/>
            <a:ext cx="11022229" cy="6005385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5546" y="172995"/>
            <a:ext cx="963827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  </a:t>
            </a:r>
            <a:r>
              <a:rPr lang="ru-RU" sz="3600" b="1" dirty="0">
                <a:solidFill>
                  <a:srgbClr val="C00000"/>
                </a:solidFill>
              </a:rPr>
              <a:t>Загадки</a:t>
            </a:r>
          </a:p>
          <a:p>
            <a:endParaRPr lang="ru-RU" sz="2800" b="1" dirty="0" smtClean="0">
              <a:solidFill>
                <a:srgbClr val="7030A0"/>
              </a:solidFill>
            </a:endParaRPr>
          </a:p>
          <a:p>
            <a:r>
              <a:rPr lang="ru-RU" sz="2800" b="1" dirty="0" smtClean="0">
                <a:solidFill>
                  <a:srgbClr val="7030A0"/>
                </a:solidFill>
              </a:rPr>
              <a:t>   Невозможно </a:t>
            </a:r>
            <a:r>
              <a:rPr lang="ru-RU" sz="2800" b="1" dirty="0">
                <a:solidFill>
                  <a:srgbClr val="7030A0"/>
                </a:solidFill>
              </a:rPr>
              <a:t>представить себе устное народное творчество без загадок. Загадка  одна из малых форм, в которой в предельно сжатой, образной форме даются наиболее яркие, характерные признаки предметов и явлений.</a:t>
            </a:r>
            <a:br>
              <a:rPr lang="ru-RU" sz="2800" b="1" dirty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   Использование </a:t>
            </a:r>
            <a:r>
              <a:rPr lang="ru-RU" sz="2800" b="1" dirty="0">
                <a:solidFill>
                  <a:srgbClr val="7030A0"/>
                </a:solidFill>
              </a:rPr>
              <a:t>загадок является очень эффективной формой в работе по речевому развитию детей. </a:t>
            </a:r>
          </a:p>
          <a:p>
            <a:r>
              <a:rPr lang="ru-RU" sz="2800" b="1" dirty="0" smtClean="0">
                <a:solidFill>
                  <a:srgbClr val="7030A0"/>
                </a:solidFill>
              </a:rPr>
              <a:t>    Когда </a:t>
            </a:r>
            <a:r>
              <a:rPr lang="ru-RU" sz="2800" b="1" dirty="0">
                <a:solidFill>
                  <a:srgbClr val="7030A0"/>
                </a:solidFill>
              </a:rPr>
              <a:t>я знакомлю детей с таким видом фольклора как загадки, я вместе с ними заучиваю правило, говорю: </a:t>
            </a:r>
            <a:r>
              <a:rPr lang="ru-RU" sz="2800" b="1" dirty="0" smtClean="0">
                <a:solidFill>
                  <a:srgbClr val="C00000"/>
                </a:solidFill>
              </a:rPr>
              <a:t>«Слушайте </a:t>
            </a:r>
            <a:r>
              <a:rPr lang="ru-RU" sz="2800" b="1" dirty="0">
                <a:solidFill>
                  <a:srgbClr val="C00000"/>
                </a:solidFill>
              </a:rPr>
              <a:t>внимательно! В каждой загадке есть отгадка».</a:t>
            </a:r>
          </a:p>
          <a:p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4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5" y="271847"/>
            <a:ext cx="11022229" cy="6005385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5546" y="172995"/>
            <a:ext cx="9897762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Давайте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поиграем </a:t>
            </a:r>
          </a:p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Задание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вам необходимо  из предложенных предложений составить загадку и отгадать.</a:t>
            </a:r>
          </a:p>
          <a:p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1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Когда спать, нет ног, а хожу, рта нет, а скажу, когда вставать. </a:t>
            </a:r>
          </a:p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2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С иголками ходит, не портной, а всю жизнь.</a:t>
            </a:r>
          </a:p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3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Людям добром плачу, меня режут – трут, а я всё терплю, колотят – бьют. </a:t>
            </a:r>
          </a:p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4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А со шпорами, не сторож, не ездок, а всех будит. </a:t>
            </a:r>
          </a:p>
          <a:p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Посредством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загадки у детей развивается чуткость к языку, они учатся пользоваться различными средствами, отбирать нужные слова. </a:t>
            </a:r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Загадки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помогают усвоить звуковой и грамматический строй русской речи, заставляя сосредоточиться на языковой форме и анализировать ее.</a:t>
            </a:r>
          </a:p>
          <a:p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31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5" y="271847"/>
            <a:ext cx="11022229" cy="6005385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5545" y="172995"/>
            <a:ext cx="10083113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Пословицы и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поговорки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Для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отработки звуковой стороны речи детей используем задания с пословицами и поговорками. Слушая и обсуждая содержание пословиц и поговорок, мы совершенствуем активную речь и развиваем мышление.</a:t>
            </a:r>
            <a:b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Пословица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советует, наставляет, предупреждает. Люди часто используют их в речи. От этого речь становится яркой, образной.</a:t>
            </a:r>
          </a:p>
          <a:p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Приведите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примеры пословиц и поговорок, где встречается число 7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теперь предлагаем Вам игру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которая позволит нам определить, насколько мы близки к истокам народного творчества. Это задание для нас взрослых, но многие пословицы использую  я в работе и с детьми. Подумайте и скажите,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какой русской пословице отражён смысл этого высказывания? </a:t>
            </a:r>
          </a:p>
          <a:p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22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5" y="271847"/>
            <a:ext cx="11022229" cy="6005385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5545" y="172995"/>
            <a:ext cx="10083113" cy="7048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Снова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 Прочти  и выбери пословицу»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 Леди вышла из фаэтона, лошади побежали быстрее.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Детская философия.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Без страдания нет наград.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 Первый из них всегда обречён.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5. Один старый и два новых.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6. Кредиторы ждать не любят.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7. Все пошли – и ты догоняй.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8. Чужая рубашка опасна для жизни.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9. Будней – то пять, а выходных – два.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10. Конфликт поколений в курятнике. 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Пословицы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 Семеро одного не ждут.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Первый блин комом.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Устами младенца глаголет истина.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 Без труда не вытащишь и рыбку из пруда.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5. Делу время – потехе час.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6. Яйца курицу не учат.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7. Баба с воза – кобыле легче.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8. Своя рубаха ближе к телу.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9. Старый друг лучше новых двух.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10. Долг платежом красен. </a:t>
            </a:r>
          </a:p>
          <a:p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Для </a:t>
            </a:r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отработки звуковой стороны речи детей  мы используем задания с пословицами и поговорками.  Например в  работе с детьми  мы  произносим  пословицы с изменением силы голоса, с разными эмоциями. Хором громко, тихо, грустно, радостно. </a:t>
            </a:r>
          </a:p>
          <a:p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66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5" y="271847"/>
            <a:ext cx="11022229" cy="6005385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5545" y="172995"/>
            <a:ext cx="10083113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Скороговорки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Скороговорки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учат четко, быстро и правильно говорить, хотя остаются в то же время простой игрой. Этим они и привлекают детей.</a:t>
            </a:r>
          </a:p>
          <a:p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Задания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для детей может быть   таким проговаривание скороговорок в разных темпах: медленно, быстрее, быстро.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Например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попробуем выучить скороговорку: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Кукушка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кукушонку купила капюшон,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Надел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кукушонок капюшон,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Как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капюшоне он смешон.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Как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проговаривать скороговорки с детьми?</a:t>
            </a:r>
          </a:p>
          <a:p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В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начале произнесите скороговорку очень медленно и четко, разбивая на слоги.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 первого шага – правильно выучить скороговорку.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Обращаем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внимание на произношение всех звуков: и гласных, и согласных. 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Следующий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шаг - учимся делать все то же, но в беззвучном режиме. 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Сейчас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работает только артикуляционный аппарат – без голоса, лишь губы, язык и зубы.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Третий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шаг – чтение скороговорки шепотом. </a:t>
            </a:r>
          </a:p>
          <a:p>
            <a:r>
              <a:rPr lang="ru-RU" sz="2400" dirty="0"/>
              <a:t> </a:t>
            </a:r>
          </a:p>
          <a:p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34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5" y="271847"/>
            <a:ext cx="11022229" cy="6005385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5545" y="172995"/>
            <a:ext cx="10083113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Заклички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считалки</a:t>
            </a:r>
            <a:r>
              <a:rPr lang="ru-RU" sz="3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Они 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украшают и обогащают речь ребенка. </a:t>
            </a:r>
            <a:endParaRPr lang="ru-RU" sz="32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Считалка 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помогает работать и над звукопроизношением, расширяют словарный запас, развивают воображение: </a:t>
            </a:r>
            <a:endParaRPr lang="ru-RU" sz="32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За 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стеклянными дверями </a:t>
            </a:r>
          </a:p>
          <a:p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Стоит 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Мишка с пирогами. </a:t>
            </a:r>
          </a:p>
          <a:p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Здравствуй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Мишенька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-дружок, </a:t>
            </a:r>
          </a:p>
          <a:p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Сколько 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стоит пирожок? </a:t>
            </a:r>
          </a:p>
          <a:p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- 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Пирожок-то стоит три, </a:t>
            </a:r>
          </a:p>
          <a:p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А 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водить-то будешь ты! </a:t>
            </a:r>
          </a:p>
          <a:p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20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5" y="271847"/>
            <a:ext cx="11022229" cy="6005385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5545" y="172995"/>
            <a:ext cx="1008311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Вот  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мы  окунулись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вами в мир детства. </a:t>
            </a:r>
            <a:endParaRPr lang="ru-RU" sz="36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можем сделать вывод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что фольклорные жанры позволяют наиболее полно развивать связную речь детей,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позволяют 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детям чувствовать себя </a:t>
            </a:r>
            <a:r>
              <a:rPr lang="ru-RU" sz="36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раскованнее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смелее, непосредственнее,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развивают 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воображение,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дают 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полную свободу для самовыражения, 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помогают 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разбудить детскую фантазию и творческую инициативу.</a:t>
            </a:r>
          </a:p>
          <a:p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06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565" y="271847"/>
            <a:ext cx="11022229" cy="6005385"/>
          </a:xfrm>
        </p:spPr>
        <p:txBody>
          <a:bodyPr/>
          <a:lstStyle/>
          <a:p>
            <a:pPr algn="l"/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6510527" y="6254496"/>
            <a:ext cx="1700785" cy="20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15545" y="-298174"/>
            <a:ext cx="9680177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коллеги, 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сегодня у нас завершился последний мастер –класс по программе 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«Духовно- нравственное развитие, через ознакомление с традициями  и культурой русского народа.»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Мы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провели за это время огромную плодотворную работу. Я делилась своим опытом работы  в этом  направление, вы рассказывали о своей работе.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я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считаю , что мы с вами  идем правильным курсом.  И очень хочется  чтобы наш опыт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сподвиг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других педагогов для работы  в этом направлении.  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Мы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все хотим видеть детей счастливыми и здоровыми. А  для этого нужно прежде всего заложить в воспитании  детей прочную духовно- нравственную  основу , которая  является неотъемлемой частью всестороннего развития и становления личности ребёнка. 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Каждому 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человеку и каждому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народу,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чтобы жить осмысленно и пользоваться уважением окружающих  необходимо понимать свою культуру и культуру другого народа. Чем мы и занимаемся. 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Эта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постоянная и кропотливая работа помогает  сформировать у детей чувство любви к Родине, к русскому народу, к народному творчеству. Древние мудрецы говорили, что для абсолютного счастья человеку необходимо славное Отечество. С этим нельзя не согласиться. Самый благодарный путь к этому - возрождение забытых национальных ценностей.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Я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 уверенность ю могу сказать,  что наши дети в надёжных руках, потому что есть Вы Педагоги с большой буквы. Спасибо Вам за активное участие и за работу на моих мастер- классах. Мне было очень приятно общаться с вами. </a:t>
            </a:r>
          </a:p>
          <a:p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638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894940" y="2486421"/>
            <a:ext cx="10684933" cy="1375896"/>
          </a:xfrm>
        </p:spPr>
        <p:txBody>
          <a:bodyPr/>
          <a:lstStyle/>
          <a:p>
            <a:r>
              <a:rPr lang="ru-RU" sz="7200" dirty="0" smtClean="0"/>
              <a:t>Спасибо 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93996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415</TotalTime>
  <Words>743</Words>
  <Application>Microsoft Office PowerPoint</Application>
  <PresentationFormat>Произвольный</PresentationFormat>
  <Paragraphs>110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Грань</vt:lpstr>
      <vt:lpstr>«Фольклор как средство духовно-нравственного воспитания детей» </vt:lpstr>
      <vt:lpstr>       Цель мастер-класса:   1.Закрепление и уточнение знаний педагогов по программе «Духовно- нравственное развитие на основе традиций и культуры русского народа» с использованием малых форм фольклора.  2.Повышение педагогического мастерства.   </vt:lpstr>
      <vt:lpstr>              Темы:  1.Актуальность. 2.Теоретическая часть, 3.Малые формы фольклора. Роль русских народных потешек, загадок, пословиц и поговорок в воспитательно -образовательном процессе ДОУ.        </vt:lpstr>
      <vt:lpstr>                           Что же такое фольклор?       Слово «фольклор» появилось в 19 веке, пришло из английского языка.      Сегодня им пользуются везде, оно в буквальном переводе означает «народная мудрость», устное народное творчество. Устное – из уст в уста.  Народное – автор – народ.      Творчество – создано в результате труда.      Люди, создавшие их когда-то, передавали другим из уст в уста, так фольклор дошел до наших дней, не оставив имен своих создателей. Ничто так не обогащает образную сторону творчества детей, как фольклор. Человек рождается вместе с фольклором, слушает сказки, потом сам начинает их сочинять.        Итак, фольклор сопровождает человека с рождения, опекая в детстве вплоть до перехода в юность. </vt:lpstr>
      <vt:lpstr>                                                         Актуальность:      Дошкольный возраст является важным периодом для развития речи ребёнка.       Проблема, связанная с развитием речи детей особо остро встала в последнее время. Почему наши дети плохо говорят? Может потому, что мы разучились с ними разговаривать. При этом общаясь со своими детьми, родители редко используют поговорки и пословицы, а ведь в них заключается суть разрешения любого конфликта. А ведь устное народное творчество обладает удивительной способностью пробуждать в людях доброе начало.          Использование в работе с детьми устного народного творчества создает уникальные условия для развития речи, мышления детей, мотивации поведения, накопления положительного морального опыта в межличностных отношениях. Отсутствие эпитетов, сравнений, образных выражений обедняет, упрощает речь, превращает её в маловыразительную, скучную однообразную и малоприятную. Без яркости и красочности речь бледнеет, тускнеет.      Культура речи детей напрямую зависит от культуры и содержания речи взрослых – родителей и педагогов! Жаль, что не все и не всегда могут обеспечить малышам необходимый уровень общения. </vt:lpstr>
      <vt:lpstr>                                                              Теоретическая часть       Одной из важнейших задач, стоящих перед нашим обществом в настоящее время, как мы уже говорили на предыдущих мастер- классах является: то духовное, нравственное возрождение, которое невозможно осуществить, не усваивая культурно – исторический опыт народа, создаваемый веками громадным количеством поколений и закрепленный в произведениях народного искусства.        Ещё К.Д. Ушинский выдвигая принцип народности, говорил о том, что «язык есть самая живая, самая обильная и прочная связь, соединяющая отжившие, живущие и будущее поколение народа в одно «великое, исторически живое целое».       Устное народное творчество, включающее в себя большое количество жанров: сказки, пословицы и поговорки, потешки, частушки, колыбельные песни и т.д. – это неоценимое богатство каждого народа, громаднейший пласт культуры как национальной так и мировой  - это  показатель способностей и таланта народа.        Малые формы фольклора всегда были неразрывно связаны с опытом народной педагогики и широко применялись в работе ДОУ, в том числе и с целью развития речи дошкольников.         Используя словесное творчество народа в воспитательно-образовательной работе с детьми дошкольного возраста, необходимо применять не один – два жанра, а как можно шире, комплексно.    </vt:lpstr>
      <vt:lpstr>       В  фольклоре  заложена мудрость, проявляющаяся в умении несложными средствами решать сложные задачи. Знакомство с ними обогащает речь, активизирует познавательное и умственное развитие, расширяет словарный запас, развивает звукопроизношение, играет неоценимую роль во всестороннем развитии ребенка. - В одной древней китайской пословице говорится: «Скажи мне – и я забуду, покажи мне – и я запомню,  дай сделать- и я пойму».      Эти мудрые слова можно взять как девиз, условие успешной работы с детьми дошкольного возраста, так как именно через показ, наблюдение и собственную практическую деятельность ребенок развивается.     Да и мы, педагоги-дошкольники, люди творческие, неугомонные, в своей работе с детьми чаще следуем пословице: «Лучше один раз увидеть, чем сто раз услышать». А еще лучше - сто раз сделать».       Какие жанры фольклора  Вы знаете? Назовите их?   </vt:lpstr>
      <vt:lpstr>          </vt:lpstr>
      <vt:lpstr>        В своей работе детский фольклор я использую в разных видах деятельности:     - в обучении правильному произношению;     - в приобщении детей к русской национальной культуре;     - в непосредственно образовательной деятельности;     - в беседах;     - в наблюдениях     - в народных подвижных играх;     - в играх на развитие мелкой моторики;     - в театрализованной деятельности;     - в инсценировках.     А теперь рассмотрим несколько из них.   </vt:lpstr>
      <vt:lpstr>                                                 Сказки      Для детей и взрослых самым любимым жанром устного народного творчества является сказка. Она несёт в себе большое воспитательное значение.      Данный вид работы позволяет любому ребёнку почувствовать свою успешность, приобщает его к богатствам русского языка, формирует связную речь на лучших образцах литературного языка.     А сейчас, уважаемые педагоги, я предлагаю вам ненадолго окунуться в мир детства и поиграть со мной.    </vt:lpstr>
      <vt:lpstr>                                                 Викторина: 1.Именем какой рыбы можно творить заклинания?  2.Какой новый вид транспорта изобрел Емеля?  3. Кто помог Ивану Царевичу добыть жар-птицу?  4. Что разбудило Финиста — Ясного сокола от сна колдовского? 5.Кто сломал теремок?  6.Какая цифра чаще всего встречается в сказках?  7. Что надо говорить, оказавшись перед избушкой Бабы -Яги?  8.На чем летает Баба-Яга?  9.Какие птицы помогали Бабе-Яге?  10. Что надо крикнуть в чистом поле, чтобы прискакал богатырский конь?  11.Какие реки в сказках текут?  12.Какой новый способ рыбалки изобрела лиса?  13.Без кого репку бы не вытянули?  14.Что может случиться, если на прогулке сестрицу не послушать? Ответили ? Молодцы! Такие викторины Вы можете устраивать для детей. </vt:lpstr>
      <vt:lpstr>         Большое место в работе отвожу шутке, веселью. Для этого применяю докучные сказочки, дразнилки, шутливые диалоги.       Например, такой диалог:      - Где ты, брат Иван?      - В горнице.      - А что делаешь?      - Помогаю Петру.      - А Петр что делает?      - Да на печи лежит.     Планируя игры, детский фольклор подбираю разнообразный не только по жанрам, но и по тематике (это и времена года, и птицы, и животные, и трудовые процессы). </vt:lpstr>
      <vt:lpstr>         </vt:lpstr>
      <vt:lpstr>           </vt:lpstr>
      <vt:lpstr>           </vt:lpstr>
      <vt:lpstr>           </vt:lpstr>
      <vt:lpstr>            </vt:lpstr>
      <vt:lpstr>            </vt:lpstr>
      <vt:lpstr>              </vt:lpstr>
      <vt:lpstr>                  </vt:lpstr>
      <vt:lpstr>                  </vt:lpstr>
      <vt:lpstr>                        </vt:lpstr>
      <vt:lpstr>Спасибо за внимание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«Развитие речи  детей  дошкольного возраста  с использованием форм малого фольклора»</dc:title>
  <dc:creator>Екатерина Корабельщикова</dc:creator>
  <cp:lastModifiedBy>User</cp:lastModifiedBy>
  <cp:revision>43</cp:revision>
  <dcterms:created xsi:type="dcterms:W3CDTF">2018-03-01T02:34:31Z</dcterms:created>
  <dcterms:modified xsi:type="dcterms:W3CDTF">2020-04-20T11:53:21Z</dcterms:modified>
</cp:coreProperties>
</file>