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1"/>
    <p:sldMasterId id="2147483827" r:id="rId2"/>
  </p:sldMasterIdLst>
  <p:notesMasterIdLst>
    <p:notesMasterId r:id="rId32"/>
  </p:notesMasterIdLst>
  <p:sldIdLst>
    <p:sldId id="286" r:id="rId3"/>
    <p:sldId id="290" r:id="rId4"/>
    <p:sldId id="353" r:id="rId5"/>
    <p:sldId id="331" r:id="rId6"/>
    <p:sldId id="348" r:id="rId7"/>
    <p:sldId id="349" r:id="rId8"/>
    <p:sldId id="369" r:id="rId9"/>
    <p:sldId id="361" r:id="rId10"/>
    <p:sldId id="364" r:id="rId11"/>
    <p:sldId id="350" r:id="rId12"/>
    <p:sldId id="356" r:id="rId13"/>
    <p:sldId id="360" r:id="rId14"/>
    <p:sldId id="358" r:id="rId15"/>
    <p:sldId id="354" r:id="rId16"/>
    <p:sldId id="365" r:id="rId17"/>
    <p:sldId id="371" r:id="rId18"/>
    <p:sldId id="366" r:id="rId19"/>
    <p:sldId id="367" r:id="rId20"/>
    <p:sldId id="372" r:id="rId21"/>
    <p:sldId id="373" r:id="rId22"/>
    <p:sldId id="374" r:id="rId23"/>
    <p:sldId id="375" r:id="rId24"/>
    <p:sldId id="376" r:id="rId25"/>
    <p:sldId id="377" r:id="rId26"/>
    <p:sldId id="378" r:id="rId27"/>
    <p:sldId id="337" r:id="rId28"/>
    <p:sldId id="379" r:id="rId29"/>
    <p:sldId id="317" r:id="rId30"/>
    <p:sldId id="312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-446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212F28-867E-44BB-962E-C4F22EA25EF7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57CD2E-BDC9-42D7-838B-07FE7C5B06B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C9EB054E-8A2F-430B-B3FF-984D025E2779}" type="slidenum">
              <a:rPr lang="ru-RU" altLang="ru-RU" sz="1200"/>
              <a:pPr algn="r" eaLnBrk="1" hangingPunct="1"/>
              <a:t>3</a:t>
            </a:fld>
            <a:endParaRPr lang="ru-RU" altLang="ru-RU" sz="120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E7DBE8A-7DDE-45A7-B444-F7D86591428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/>
          </a:p>
        </p:txBody>
      </p:sp>
      <p:sp>
        <p:nvSpPr>
          <p:cNvPr id="5120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Митя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7281833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1605675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487312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065320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304429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439247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263681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745370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466608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683306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10824108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3118751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17162924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71143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8671194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1084820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9316168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2487830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0105517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889195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1014364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7066060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44838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5125740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6571435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2999648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129546142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1197416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604877275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943443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3004103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475-1481-4B4C-864B-F3DF746384F8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AF4-9602-40D5-8FE6-C7A6CCCFEE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908532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2157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  <p:sldLayoutId id="2147483806" r:id="rId13"/>
    <p:sldLayoutId id="2147483807" r:id="rId14"/>
    <p:sldLayoutId id="2147483808" r:id="rId15"/>
    <p:sldLayoutId id="2147483809" r:id="rId16"/>
  </p:sldLayoutIdLst>
  <p:transition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C6A99-8820-49CC-865E-1C34597AF0EE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624B273-A1D9-404D-92A4-919E77F497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2650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  <p:sldLayoutId id="2147483839" r:id="rId12"/>
    <p:sldLayoutId id="2147483840" r:id="rId13"/>
    <p:sldLayoutId id="2147483841" r:id="rId14"/>
    <p:sldLayoutId id="2147483842" r:id="rId15"/>
    <p:sldLayoutId id="2147483843" r:id="rId16"/>
  </p:sldLayoutIdLst>
  <p:transition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3.png"/><Relationship Id="rId5" Type="http://schemas.openxmlformats.org/officeDocument/2006/relationships/image" Target="../media/image12.wmf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7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.png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601051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1560" y="4589464"/>
            <a:ext cx="5151597" cy="1500187"/>
          </a:xfrm>
        </p:spPr>
        <p:txBody>
          <a:bodyPr>
            <a:normAutofit fontScale="55000" lnSpcReduction="20000"/>
          </a:bodyPr>
          <a:lstStyle/>
          <a:p>
            <a:pPr algn="ctr">
              <a:defRPr/>
            </a:pPr>
            <a:r>
              <a:rPr lang="ru-RU" sz="2800" b="1" dirty="0" err="1"/>
              <a:t>Диндарьянова</a:t>
            </a:r>
            <a:r>
              <a:rPr lang="ru-RU" sz="2800" b="1" dirty="0"/>
              <a:t> </a:t>
            </a:r>
          </a:p>
          <a:p>
            <a:pPr algn="ctr">
              <a:defRPr/>
            </a:pPr>
            <a:r>
              <a:rPr lang="ru-RU" sz="2800" b="1" dirty="0" err="1"/>
              <a:t>Алия</a:t>
            </a:r>
            <a:r>
              <a:rPr lang="ru-RU" sz="2800" b="1" dirty="0"/>
              <a:t> </a:t>
            </a:r>
            <a:r>
              <a:rPr lang="ru-RU" sz="2800" b="1" dirty="0" err="1"/>
              <a:t>Рамильевна</a:t>
            </a:r>
            <a:r>
              <a:rPr lang="ru-RU" sz="2800" b="1" dirty="0" smtClean="0"/>
              <a:t>,</a:t>
            </a:r>
          </a:p>
          <a:p>
            <a:pPr algn="ctr">
              <a:defRPr/>
            </a:pPr>
            <a:r>
              <a:rPr lang="ru-RU" sz="2800" b="1" dirty="0"/>
              <a:t>м</a:t>
            </a:r>
            <a:r>
              <a:rPr lang="ru-RU" sz="2800" b="1" dirty="0" smtClean="0"/>
              <a:t>етодист МБОУ ДО «НИМЦ»,</a:t>
            </a:r>
            <a:endParaRPr lang="ru-RU" sz="2800" b="1" dirty="0"/>
          </a:p>
          <a:p>
            <a:pPr algn="ctr">
              <a:defRPr/>
            </a:pPr>
            <a:r>
              <a:rPr lang="ru-RU" sz="2800" b="1" dirty="0"/>
              <a:t>учитель начальных </a:t>
            </a:r>
            <a:r>
              <a:rPr lang="ru-RU" sz="2800" b="1" dirty="0" smtClean="0"/>
              <a:t>классов МАОУ «Физико-математический лицей № 93»</a:t>
            </a:r>
            <a:endParaRPr lang="ru-RU" sz="2800" b="1" dirty="0"/>
          </a:p>
        </p:txBody>
      </p:sp>
      <p:pic>
        <p:nvPicPr>
          <p:cNvPr id="4099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1950" y="188914"/>
            <a:ext cx="4248150" cy="637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52727" y="188914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368081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6" descr="D:\л.в\презентации к мастеру\14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9086" y="1820684"/>
            <a:ext cx="4343315" cy="3665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0020693" y="214313"/>
            <a:ext cx="1216692" cy="10715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sz="2000" b="1" i="1" dirty="0" smtClean="0">
                <a:solidFill>
                  <a:schemeClr val="tx1"/>
                </a:solidFill>
              </a:rPr>
              <a:t/>
            </a:r>
            <a:br>
              <a:rPr lang="ru-RU" altLang="ru-RU" sz="2000" b="1" i="1" dirty="0" smtClean="0">
                <a:solidFill>
                  <a:schemeClr val="tx1"/>
                </a:solidFill>
              </a:rPr>
            </a:br>
            <a:endParaRPr lang="ru-RU" altLang="ru-RU" sz="2000" b="1" i="1" dirty="0" smtClean="0">
              <a:solidFill>
                <a:schemeClr val="tx1"/>
              </a:solidFill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 bwMode="auto">
          <a:xfrm>
            <a:off x="814917" y="1125538"/>
            <a:ext cx="10972800" cy="53276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norm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eaLnBrk="1" hangingPunct="1"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ru-RU" sz="2600" i="1" dirty="0" smtClean="0"/>
              <a:t>  </a:t>
            </a:r>
          </a:p>
          <a:p>
            <a:pPr algn="r" eaLnBrk="1" hangingPunct="1">
              <a:defRPr/>
            </a:pP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Великая цель образования –</a:t>
            </a:r>
            <a:endParaRPr lang="en-US" sz="3600" i="1" dirty="0" smtClean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defRPr/>
            </a:pP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это не знания, а действия”</a:t>
            </a:r>
          </a:p>
          <a:p>
            <a:pPr algn="r" eaLnBrk="1" hangingPunct="1">
              <a:defRPr/>
            </a:pP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Герберт Спенсер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ru-RU" sz="3600" i="1" dirty="0" smtClean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defRPr/>
            </a:pP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«Мало знать – надо уметь»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defRPr/>
            </a:pP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                        Русская пословица</a:t>
            </a:r>
            <a:r>
              <a:rPr lang="ru-RU" sz="2800" b="1" dirty="0" smtClean="0"/>
              <a:t>	</a:t>
            </a:r>
            <a:endParaRPr lang="ru-RU" sz="2800" b="1" i="1" dirty="0"/>
          </a:p>
        </p:txBody>
      </p:sp>
      <p:pic>
        <p:nvPicPr>
          <p:cNvPr id="5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73034" y="418471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54181" y="456179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16718" y="1989056"/>
            <a:ext cx="58917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Когда людей станут учить не тому,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что они должны думать, 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тому, 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как они должны думать,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то тогда исчезнут всякие недоразумения.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32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Г. Лихтенберг.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6303" y="1675378"/>
            <a:ext cx="2852936" cy="3772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3571" y="890968"/>
            <a:ext cx="6308349" cy="5130320"/>
          </a:xfrm>
        </p:spPr>
        <p:txBody>
          <a:bodyPr>
            <a:normAutofit lnSpcReduction="10000"/>
          </a:bodyPr>
          <a:lstStyle/>
          <a:p>
            <a:pPr marL="109728" indent="0">
              <a:spcAft>
                <a:spcPts val="0"/>
              </a:spcAft>
              <a:buNone/>
            </a:pPr>
            <a:r>
              <a:rPr lang="ru-RU" sz="3200" i="1" dirty="0" smtClean="0">
                <a:latin typeface="Times New Roman"/>
                <a:ea typeface="Calibri"/>
                <a:cs typeface="Times New Roman"/>
              </a:rPr>
              <a:t>            «Единственный </a:t>
            </a:r>
            <a:r>
              <a:rPr lang="ru-RU" sz="3200" i="1" dirty="0">
                <a:latin typeface="Times New Roman"/>
                <a:ea typeface="Calibri"/>
                <a:cs typeface="Times New Roman"/>
              </a:rPr>
              <a:t>путь, ведущий к </a:t>
            </a:r>
            <a:r>
              <a:rPr lang="ru-RU" sz="3200" i="1" dirty="0" smtClean="0">
                <a:latin typeface="Times New Roman"/>
                <a:ea typeface="Calibri"/>
                <a:cs typeface="Times New Roman"/>
              </a:rPr>
              <a:t>знаниям</a:t>
            </a:r>
            <a:r>
              <a:rPr lang="ru-RU" sz="3200" i="1" dirty="0">
                <a:latin typeface="Times New Roman"/>
                <a:ea typeface="Calibri"/>
                <a:cs typeface="Times New Roman"/>
              </a:rPr>
              <a:t>, - это </a:t>
            </a:r>
            <a:r>
              <a:rPr lang="ru-RU" sz="3200" b="1" i="1" dirty="0">
                <a:latin typeface="Times New Roman"/>
                <a:ea typeface="Calibri"/>
                <a:cs typeface="Times New Roman"/>
              </a:rPr>
              <a:t>деятельность</a:t>
            </a:r>
            <a:r>
              <a:rPr lang="ru-RU" sz="3200" i="1" dirty="0" smtClean="0">
                <a:latin typeface="Times New Roman"/>
                <a:ea typeface="Calibri"/>
                <a:cs typeface="Times New Roman"/>
              </a:rPr>
              <a:t>».</a:t>
            </a:r>
            <a:r>
              <a:rPr lang="ru-RU" sz="3200" b="1" i="1" dirty="0" smtClean="0">
                <a:latin typeface="Times New Roman"/>
                <a:ea typeface="Calibri"/>
                <a:cs typeface="Times New Roman"/>
              </a:rPr>
              <a:t>                                                                                                                 </a:t>
            </a:r>
            <a:r>
              <a:rPr lang="ru-RU" sz="3200" i="1" dirty="0" err="1" smtClean="0">
                <a:latin typeface="Times New Roman"/>
                <a:ea typeface="Calibri"/>
                <a:cs typeface="Times New Roman"/>
              </a:rPr>
              <a:t>Б.Шоу</a:t>
            </a:r>
            <a:endParaRPr lang="ru-RU" sz="3200" i="1" dirty="0" smtClean="0">
              <a:latin typeface="Times New Roman"/>
              <a:ea typeface="Calibri"/>
              <a:cs typeface="Times New Roman"/>
            </a:endParaRPr>
          </a:p>
          <a:p>
            <a:pPr marL="109728" indent="0">
              <a:spcAft>
                <a:spcPts val="0"/>
              </a:spcAft>
              <a:buNone/>
            </a:pP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109728" indent="0">
              <a:buNone/>
            </a:pPr>
            <a:endParaRPr lang="ru-RU" sz="2000" i="1" dirty="0" smtClean="0"/>
          </a:p>
          <a:p>
            <a:pPr marL="109728" indent="0">
              <a:buNone/>
            </a:pPr>
            <a:endParaRPr lang="ru-RU" sz="2000" i="1" dirty="0"/>
          </a:p>
          <a:p>
            <a:pPr marL="109728" indent="0">
              <a:buNone/>
            </a:pPr>
            <a:endParaRPr lang="ru-RU" sz="2000" i="1" dirty="0" smtClean="0"/>
          </a:p>
          <a:p>
            <a:pPr marL="109728" indent="0">
              <a:buNone/>
            </a:pPr>
            <a:r>
              <a:rPr lang="ru-RU" sz="2000" i="1" dirty="0" smtClean="0"/>
              <a:t>«</a:t>
            </a:r>
            <a:r>
              <a:rPr lang="ru-RU" sz="2000" i="1" dirty="0"/>
              <a:t>Скажи мне </a:t>
            </a:r>
            <a:r>
              <a:rPr lang="ru-RU" sz="2000" i="1" dirty="0" smtClean="0"/>
              <a:t> </a:t>
            </a:r>
            <a:r>
              <a:rPr lang="ru-RU" sz="2000" i="1" dirty="0"/>
              <a:t>- и я забуду.</a:t>
            </a:r>
          </a:p>
          <a:p>
            <a:pPr marL="109728" indent="0">
              <a:buNone/>
            </a:pPr>
            <a:r>
              <a:rPr lang="ru-RU" sz="2000" i="1" dirty="0" smtClean="0"/>
              <a:t>Покажи мне  </a:t>
            </a:r>
            <a:r>
              <a:rPr lang="ru-RU" sz="2000" i="1" dirty="0"/>
              <a:t>– и я  запомню.</a:t>
            </a:r>
          </a:p>
          <a:p>
            <a:pPr marL="109728" indent="0">
              <a:buNone/>
            </a:pPr>
            <a:r>
              <a:rPr lang="ru-RU" sz="2000" b="1" i="1" dirty="0"/>
              <a:t>Дай мне действовать самому </a:t>
            </a:r>
            <a:r>
              <a:rPr lang="ru-RU" sz="2000" b="1" i="1" dirty="0" smtClean="0"/>
              <a:t>  </a:t>
            </a:r>
            <a:r>
              <a:rPr lang="ru-RU" sz="2000" b="1" i="1" dirty="0"/>
              <a:t>– и я научусь</a:t>
            </a:r>
            <a:r>
              <a:rPr lang="ru-RU" sz="2000" b="1" i="1" dirty="0" smtClean="0"/>
              <a:t>.» </a:t>
            </a:r>
          </a:p>
          <a:p>
            <a:pPr marL="109728" indent="0">
              <a:buNone/>
            </a:pPr>
            <a:r>
              <a:rPr lang="ru-RU" sz="2000" dirty="0" smtClean="0"/>
              <a:t>Китайская </a:t>
            </a:r>
            <a:r>
              <a:rPr lang="ru-RU" sz="2000" dirty="0"/>
              <a:t>мудрость</a:t>
            </a:r>
          </a:p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99948" y="250429"/>
            <a:ext cx="2979110" cy="30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5807" y="3885552"/>
            <a:ext cx="2615952" cy="2615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73034" y="418471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650676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Проблемы современных школьников: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02557" y="1847654"/>
            <a:ext cx="9902055" cy="4063568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endParaRPr lang="ru-RU" dirty="0" smtClean="0">
              <a:latin typeface="Times New Roman"/>
              <a:ea typeface="Times New Roman"/>
            </a:endParaRPr>
          </a:p>
          <a:p>
            <a:pPr>
              <a:buFont typeface="Arial" pitchFamily="34" charset="0"/>
              <a:buChar char="•"/>
            </a:pPr>
            <a:r>
              <a:rPr lang="ru-RU" sz="3600" dirty="0">
                <a:latin typeface="Times New Roman"/>
                <a:ea typeface="Times New Roman"/>
              </a:rPr>
              <a:t>б</a:t>
            </a:r>
            <a:r>
              <a:rPr lang="ru-RU" sz="3600" dirty="0" smtClean="0">
                <a:latin typeface="Times New Roman"/>
                <a:ea typeface="Times New Roman"/>
              </a:rPr>
              <a:t>едность словарного запаса,</a:t>
            </a:r>
          </a:p>
          <a:p>
            <a:pPr>
              <a:buFont typeface="Arial" pitchFamily="34" charset="0"/>
              <a:buChar char="•"/>
            </a:pPr>
            <a:r>
              <a:rPr lang="ru-RU" sz="3600" dirty="0" smtClean="0">
                <a:latin typeface="Times New Roman"/>
                <a:ea typeface="Times New Roman"/>
              </a:rPr>
              <a:t> </a:t>
            </a:r>
            <a:r>
              <a:rPr lang="ru-RU" sz="3600" dirty="0">
                <a:latin typeface="Times New Roman"/>
                <a:ea typeface="Times New Roman"/>
              </a:rPr>
              <a:t>ограниченность и шаблонность используемых в речи конструкций, </a:t>
            </a:r>
            <a:endParaRPr lang="ru-RU" sz="3600" dirty="0" smtClean="0">
              <a:latin typeface="Times New Roman"/>
              <a:ea typeface="Times New Roman"/>
            </a:endParaRPr>
          </a:p>
          <a:p>
            <a:pPr>
              <a:buFont typeface="Arial" pitchFamily="34" charset="0"/>
              <a:buChar char="•"/>
            </a:pPr>
            <a:r>
              <a:rPr lang="ru-RU" sz="3600" dirty="0" smtClean="0">
                <a:latin typeface="Times New Roman"/>
                <a:ea typeface="Times New Roman"/>
              </a:rPr>
              <a:t>употребление </a:t>
            </a:r>
            <a:r>
              <a:rPr lang="ru-RU" sz="3600" dirty="0">
                <a:latin typeface="Times New Roman"/>
                <a:ea typeface="Times New Roman"/>
              </a:rPr>
              <a:t>однозначных слов, </a:t>
            </a:r>
            <a:endParaRPr lang="ru-RU" sz="3600" dirty="0" smtClean="0">
              <a:latin typeface="Times New Roman"/>
              <a:ea typeface="Times New Roman"/>
            </a:endParaRPr>
          </a:p>
          <a:p>
            <a:pPr>
              <a:buFont typeface="Arial" pitchFamily="34" charset="0"/>
              <a:buChar char="•"/>
            </a:pPr>
            <a:r>
              <a:rPr lang="ru-RU" sz="3600" dirty="0" smtClean="0">
                <a:latin typeface="Times New Roman"/>
                <a:ea typeface="Times New Roman"/>
              </a:rPr>
              <a:t>отсутствие </a:t>
            </a:r>
            <a:r>
              <a:rPr lang="ru-RU" sz="3600" dirty="0">
                <a:latin typeface="Times New Roman"/>
                <a:ea typeface="Times New Roman"/>
              </a:rPr>
              <a:t>навыков логического анализа, </a:t>
            </a:r>
            <a:endParaRPr lang="ru-RU" sz="3600" dirty="0" smtClean="0">
              <a:latin typeface="Times New Roman"/>
              <a:ea typeface="Times New Roman"/>
            </a:endParaRPr>
          </a:p>
          <a:p>
            <a:pPr>
              <a:buFont typeface="Arial" pitchFamily="34" charset="0"/>
              <a:buChar char="•"/>
            </a:pPr>
            <a:r>
              <a:rPr lang="ru-RU" sz="3600" dirty="0" smtClean="0">
                <a:latin typeface="Times New Roman"/>
                <a:ea typeface="Times New Roman"/>
              </a:rPr>
              <a:t>узость кругозора.</a:t>
            </a:r>
            <a:endParaRPr lang="ru-RU" sz="3600" dirty="0"/>
          </a:p>
        </p:txBody>
      </p:sp>
      <p:pic>
        <p:nvPicPr>
          <p:cNvPr id="4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73034" y="418471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975112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Человек 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XXI </a:t>
            </a:r>
            <a:r>
              <a:rPr lang="ru-RU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века</a:t>
            </a:r>
            <a:endParaRPr lang="ru-RU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71500" y="1905000"/>
            <a:ext cx="5782733" cy="4191000"/>
          </a:xfrm>
        </p:spPr>
        <p:txBody>
          <a:bodyPr/>
          <a:lstStyle/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Предприимчивость</a:t>
            </a:r>
          </a:p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Самостоятельность</a:t>
            </a:r>
          </a:p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Ответственность</a:t>
            </a:r>
          </a:p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Коммуникабельность</a:t>
            </a:r>
          </a:p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Способность видеть и решать проблемы автономно</a:t>
            </a:r>
          </a:p>
          <a:p>
            <a:pPr>
              <a:defRPr/>
            </a:pPr>
            <a:endParaRPr lang="ru-RU" dirty="0" smtClean="0"/>
          </a:p>
          <a:p>
            <a:pPr>
              <a:defRPr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286501" y="1928814"/>
            <a:ext cx="5905500" cy="4167187"/>
          </a:xfrm>
        </p:spPr>
        <p:txBody>
          <a:bodyPr/>
          <a:lstStyle/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Способность постоянно учиться</a:t>
            </a:r>
          </a:p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Самостоятельно находить и применять нужную информацию</a:t>
            </a:r>
          </a:p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Работать в команде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86156" y="399619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43607" y="332657"/>
            <a:ext cx="77316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Arial Black" pitchFamily="34" charset="0"/>
              </a:rPr>
              <a:t>СТАРЫЙ  РЕЗУЛЬТАТ </a:t>
            </a:r>
            <a:endParaRPr lang="ru-RU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63552" y="2060849"/>
            <a:ext cx="15023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УМЕНИЯ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07701" y="98072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ЗНАНИЯ</a:t>
            </a: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часто понимаемые </a:t>
            </a: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как большой набор, а не система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456373" y="2132857"/>
            <a:ext cx="1563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НАВЫКИ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67" y="4437112"/>
            <a:ext cx="2815167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175787" y="5877272"/>
            <a:ext cx="13931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Процесс </a:t>
            </a: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обучения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5" descr="_42083954_22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64353" y="4869160"/>
            <a:ext cx="2669452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7440149" y="5877272"/>
            <a:ext cx="14284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Способы </a:t>
            </a: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оценки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V="1">
            <a:off x="6672064" y="2060848"/>
            <a:ext cx="0" cy="834008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" name="Line 15"/>
          <p:cNvSpPr>
            <a:spLocks noChangeShapeType="1"/>
          </p:cNvSpPr>
          <p:nvPr/>
        </p:nvSpPr>
        <p:spPr bwMode="auto">
          <a:xfrm flipH="1" flipV="1">
            <a:off x="7632171" y="5085184"/>
            <a:ext cx="1440160" cy="576064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 flipV="1">
            <a:off x="4463819" y="5157192"/>
            <a:ext cx="1440160" cy="576064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16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31253" y="371338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Алия\Desktop\парта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9645" y="2856323"/>
            <a:ext cx="3064909" cy="21310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705330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Text Box 8"/>
          <p:cNvSpPr txBox="1">
            <a:spLocks noChangeArrowheads="1"/>
          </p:cNvSpPr>
          <p:nvPr/>
        </p:nvSpPr>
        <p:spPr bwMode="auto">
          <a:xfrm>
            <a:off x="1798010" y="6096001"/>
            <a:ext cx="886903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latin typeface="Arial" pitchFamily="34" charset="0"/>
                <a:cs typeface="Arial" pitchFamily="34" charset="0"/>
              </a:rPr>
              <a:t>ВСЕ ОБРАЗОВАТЕЛЬНЫЕ ВОЗДЕЙСТВИЯ НА УЧЕНИКА, </a:t>
            </a:r>
          </a:p>
          <a:p>
            <a:pPr algn="ctr"/>
            <a:r>
              <a:rPr lang="ru-RU" sz="2400" b="1" dirty="0">
                <a:latin typeface="Arial" pitchFamily="34" charset="0"/>
                <a:cs typeface="Arial" pitchFamily="34" charset="0"/>
              </a:rPr>
              <a:t>ВСЯ СИСТЕМА ОТНОШЕНИЙ ВНУТРИ ШКОЛЫ</a:t>
            </a:r>
          </a:p>
        </p:txBody>
      </p:sp>
      <p:sp>
        <p:nvSpPr>
          <p:cNvPr id="9220" name="Line 12"/>
          <p:cNvSpPr>
            <a:spLocks noChangeShapeType="1"/>
          </p:cNvSpPr>
          <p:nvPr/>
        </p:nvSpPr>
        <p:spPr bwMode="auto">
          <a:xfrm flipV="1">
            <a:off x="3149600" y="5486400"/>
            <a:ext cx="914400" cy="457200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21" name="Line 15"/>
          <p:cNvSpPr>
            <a:spLocks noChangeShapeType="1"/>
          </p:cNvSpPr>
          <p:nvPr/>
        </p:nvSpPr>
        <p:spPr bwMode="auto">
          <a:xfrm flipH="1" flipV="1">
            <a:off x="7518400" y="5486400"/>
            <a:ext cx="914400" cy="533400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22" name="Line 12"/>
          <p:cNvSpPr>
            <a:spLocks noChangeShapeType="1"/>
          </p:cNvSpPr>
          <p:nvPr/>
        </p:nvSpPr>
        <p:spPr bwMode="auto">
          <a:xfrm flipH="1" flipV="1">
            <a:off x="3251200" y="3124200"/>
            <a:ext cx="711200" cy="381000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23" name="Rectangle 6"/>
          <p:cNvSpPr>
            <a:spLocks noChangeArrowheads="1"/>
          </p:cNvSpPr>
          <p:nvPr/>
        </p:nvSpPr>
        <p:spPr bwMode="auto">
          <a:xfrm>
            <a:off x="0" y="76200"/>
            <a:ext cx="12192000" cy="647700"/>
          </a:xfrm>
          <a:prstGeom prst="rect">
            <a:avLst/>
          </a:prstGeom>
          <a:solidFill>
            <a:srgbClr val="FFFFCC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НОВЫЙ ОБРАЗОВАТЕЛЬНЫЙ РЕЗУЛЬТАТ</a:t>
            </a:r>
            <a:r>
              <a:rPr lang="ru-RU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9224" name="Line 12"/>
          <p:cNvSpPr>
            <a:spLocks noChangeShapeType="1"/>
          </p:cNvSpPr>
          <p:nvPr/>
        </p:nvSpPr>
        <p:spPr bwMode="auto">
          <a:xfrm flipV="1">
            <a:off x="5689600" y="5410200"/>
            <a:ext cx="0" cy="609600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-101600" y="2525713"/>
            <a:ext cx="335280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ЛИЧНОСТНЫЕ </a:t>
            </a:r>
          </a:p>
          <a:p>
            <a:pPr algn="ctr">
              <a:lnSpc>
                <a:spcPts val="1800"/>
              </a:lnSpc>
              <a:spcBef>
                <a:spcPct val="50000"/>
              </a:spcBef>
            </a:pP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Умения 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оценивать свои и чужие поступки, стремление к созидательной деятельности </a:t>
            </a:r>
          </a:p>
        </p:txBody>
      </p:sp>
      <p:sp>
        <p:nvSpPr>
          <p:cNvPr id="33809" name="Text Box 17"/>
          <p:cNvSpPr txBox="1">
            <a:spLocks noChangeArrowheads="1"/>
          </p:cNvSpPr>
          <p:nvPr/>
        </p:nvSpPr>
        <p:spPr bwMode="auto">
          <a:xfrm>
            <a:off x="5994400" y="914401"/>
            <a:ext cx="3860800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ПОЗНАВАТЕЛЬНЫЕ </a:t>
            </a:r>
          </a:p>
          <a:p>
            <a:pPr algn="ctr">
              <a:lnSpc>
                <a:spcPts val="1800"/>
              </a:lnSpc>
              <a:spcBef>
                <a:spcPct val="50000"/>
              </a:spcBef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Умения </a:t>
            </a:r>
            <a:r>
              <a:rPr lang="ru-RU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добывать, преобразовывать и представлять информацию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3810" name="Text Box 18"/>
          <p:cNvSpPr txBox="1">
            <a:spLocks noChangeArrowheads="1"/>
          </p:cNvSpPr>
          <p:nvPr/>
        </p:nvSpPr>
        <p:spPr bwMode="auto">
          <a:xfrm>
            <a:off x="8128000" y="2636913"/>
            <a:ext cx="4064000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КОММУНИКАТИВНЫЕ </a:t>
            </a:r>
          </a:p>
          <a:p>
            <a:pPr algn="ctr">
              <a:lnSpc>
                <a:spcPts val="1800"/>
              </a:lnSpc>
              <a:spcBef>
                <a:spcPct val="50000"/>
              </a:spcBef>
            </a:pPr>
            <a:r>
              <a:rPr lang="ru-RU" b="1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Умения </a:t>
            </a:r>
            <a:r>
              <a:rPr lang="ru-RU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донести свою позицию, понять других, договориться, чтобы сделать что-то сообща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811" name="Text Box 19"/>
          <p:cNvSpPr txBox="1">
            <a:spLocks noChangeArrowheads="1"/>
          </p:cNvSpPr>
          <p:nvPr/>
        </p:nvSpPr>
        <p:spPr bwMode="auto">
          <a:xfrm>
            <a:off x="2351584" y="908721"/>
            <a:ext cx="3860800" cy="1461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РЕГУЛЯТИВНЫЕ </a:t>
            </a:r>
          </a:p>
          <a:p>
            <a:pPr algn="ctr">
              <a:lnSpc>
                <a:spcPts val="1800"/>
              </a:lnSpc>
              <a:spcBef>
                <a:spcPct val="50000"/>
              </a:spcBef>
            </a:pPr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Умения </a:t>
            </a:r>
            <a:r>
              <a:rPr lang="ru-RU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организовывать свои дела: ставить цель, планировать, получать и оценивать результат </a:t>
            </a:r>
          </a:p>
        </p:txBody>
      </p:sp>
      <p:pic>
        <p:nvPicPr>
          <p:cNvPr id="33812" name="Picture 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52000" y="990602"/>
            <a:ext cx="2307371" cy="1290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3" name="Picture 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7380" y="4251015"/>
            <a:ext cx="1819894" cy="179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8" name="Picture 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2611" y="716437"/>
            <a:ext cx="2035492" cy="1739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3" name="Line 12"/>
          <p:cNvSpPr>
            <a:spLocks noChangeShapeType="1"/>
          </p:cNvSpPr>
          <p:nvPr/>
        </p:nvSpPr>
        <p:spPr bwMode="auto">
          <a:xfrm flipH="1" flipV="1">
            <a:off x="4368800" y="2667000"/>
            <a:ext cx="711200" cy="685800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34" name="Line 12"/>
          <p:cNvSpPr>
            <a:spLocks noChangeShapeType="1"/>
          </p:cNvSpPr>
          <p:nvPr/>
        </p:nvSpPr>
        <p:spPr bwMode="auto">
          <a:xfrm flipV="1">
            <a:off x="6705600" y="2590800"/>
            <a:ext cx="406400" cy="762000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35" name="Line 12"/>
          <p:cNvSpPr>
            <a:spLocks noChangeShapeType="1"/>
          </p:cNvSpPr>
          <p:nvPr/>
        </p:nvSpPr>
        <p:spPr bwMode="auto">
          <a:xfrm flipV="1">
            <a:off x="7620000" y="3048000"/>
            <a:ext cx="711200" cy="381000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1026" name="Picture 2" descr="C:\Users\Алия\Desktop\11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5851" y="3938293"/>
            <a:ext cx="2565923" cy="1698935"/>
          </a:xfrm>
          <a:prstGeom prst="rect">
            <a:avLst/>
          </a:prstGeom>
          <a:noFill/>
        </p:spPr>
      </p:pic>
      <p:pic>
        <p:nvPicPr>
          <p:cNvPr id="1027" name="Picture 3" descr="C:\Users\Алия\Desktop\парта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10087" y="3391981"/>
            <a:ext cx="3143714" cy="218586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0800" y="274638"/>
            <a:ext cx="9652000" cy="1143000"/>
          </a:xfrm>
        </p:spPr>
        <p:txBody>
          <a:bodyPr>
            <a:noAutofit/>
          </a:bodyPr>
          <a:lstStyle/>
          <a:p>
            <a:pPr algn="l"/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/>
            </a:r>
            <a:b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</a:b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/>
            </a:r>
            <a:b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</a:b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/>
            </a:r>
            <a:b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</a:b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Что же такое</a:t>
            </a:r>
            <a:b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</a:b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системно-деятельностный</a:t>
            </a: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 подход  обучения?</a:t>
            </a:r>
            <a:endParaRPr lang="ru-RU" sz="2800" b="1" i="1" dirty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9200" y="1600201"/>
            <a:ext cx="9753600" cy="1180706"/>
          </a:xfrm>
        </p:spPr>
        <p:txBody>
          <a:bodyPr>
            <a:normAutofit/>
          </a:bodyPr>
          <a:lstStyle/>
          <a:p>
            <a:pPr marL="0" indent="0">
              <a:buFont typeface="Wingdings" pitchFamily="2" charset="2"/>
              <a:buNone/>
            </a:pPr>
            <a:endParaRPr lang="ru-RU" sz="2800" b="1" i="1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ru-RU" sz="2800" b="1" i="1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ru-RU" sz="2800" b="1" i="1" dirty="0" smtClean="0">
              <a:latin typeface="Georgia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ru-RU" sz="2800" b="1" i="1" dirty="0" smtClean="0"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4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73034" y="418471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26156" y="3243713"/>
            <a:ext cx="102316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atin typeface="Georgia" pitchFamily="18" charset="0"/>
                <a:cs typeface="Times New Roman" pitchFamily="18" charset="0"/>
              </a:rPr>
              <a:t>Подход в обучении, при котором ребенок </a:t>
            </a:r>
            <a:r>
              <a:rPr lang="ru-RU" sz="32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сам добывает  </a:t>
            </a:r>
            <a:r>
              <a:rPr lang="ru-RU" sz="3200" b="1" i="1" dirty="0" smtClean="0">
                <a:latin typeface="Georgia" pitchFamily="18" charset="0"/>
                <a:cs typeface="Times New Roman" pitchFamily="18" charset="0"/>
              </a:rPr>
              <a:t>знания в процессе </a:t>
            </a:r>
            <a:r>
              <a:rPr lang="ru-RU" sz="32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собственной учебно-познавательной деятельности </a:t>
            </a:r>
            <a:r>
              <a:rPr lang="ru-RU" sz="3200" b="1" i="1" dirty="0" smtClean="0">
                <a:latin typeface="Georgia" pitchFamily="18" charset="0"/>
                <a:cs typeface="Times New Roman" pitchFamily="18" charset="0"/>
              </a:rPr>
              <a:t>называется      </a:t>
            </a:r>
          </a:p>
          <a:p>
            <a:r>
              <a:rPr lang="ru-RU" sz="32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системно – </a:t>
            </a:r>
            <a:r>
              <a:rPr lang="ru-RU" sz="3200" b="1" i="1" dirty="0" err="1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деятельностным</a:t>
            </a:r>
            <a:r>
              <a:rPr lang="ru-RU" sz="32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.</a:t>
            </a:r>
            <a:endParaRPr lang="ru-RU" sz="3200" i="1" dirty="0">
              <a:solidFill>
                <a:srgbClr val="FF0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02219" y="4006392"/>
            <a:ext cx="2243579" cy="81070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Д. </a:t>
            </a:r>
            <a:r>
              <a:rPr lang="ru-RU" sz="3200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Дьюи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3060" y="1253765"/>
            <a:ext cx="9000061" cy="4986779"/>
          </a:xfrm>
        </p:spPr>
        <p:txBody>
          <a:bodyPr>
            <a:normAutofit fontScale="55000" lnSpcReduction="20000"/>
          </a:bodyPr>
          <a:lstStyle/>
          <a:p>
            <a:pPr indent="0">
              <a:lnSpc>
                <a:spcPct val="115000"/>
              </a:lnSpc>
              <a:buNone/>
            </a:pPr>
            <a:r>
              <a:rPr lang="ru-RU" sz="4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 </a:t>
            </a:r>
            <a:r>
              <a:rPr lang="ru-RU" sz="4400" dirty="0">
                <a:solidFill>
                  <a:srgbClr val="000000"/>
                </a:solidFill>
                <a:latin typeface="Times New Roman"/>
                <a:ea typeface="Times New Roman"/>
              </a:rPr>
              <a:t>отечественной педагогике и психологии теория деятельности формировалась благодаря </a:t>
            </a:r>
            <a:r>
              <a:rPr lang="ru-RU" sz="4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исследованиям</a:t>
            </a:r>
          </a:p>
          <a:p>
            <a:pPr indent="0">
              <a:lnSpc>
                <a:spcPct val="115000"/>
              </a:lnSpc>
              <a:buNone/>
            </a:pPr>
            <a:r>
              <a:rPr lang="ru-RU" sz="4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400" b="1" dirty="0" err="1">
                <a:solidFill>
                  <a:srgbClr val="000000"/>
                </a:solidFill>
                <a:latin typeface="Times New Roman"/>
                <a:ea typeface="Times New Roman"/>
              </a:rPr>
              <a:t>Л.С.Выготского</a:t>
            </a:r>
            <a:r>
              <a:rPr lang="ru-RU" sz="4400" b="1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4400" b="1" dirty="0" err="1">
                <a:solidFill>
                  <a:srgbClr val="000000"/>
                </a:solidFill>
                <a:latin typeface="Times New Roman"/>
                <a:ea typeface="Times New Roman"/>
              </a:rPr>
              <a:t>А.Н.Леонтьева</a:t>
            </a:r>
            <a:r>
              <a:rPr lang="ru-RU" sz="4400" b="1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4400" b="1" dirty="0" err="1">
                <a:solidFill>
                  <a:srgbClr val="000000"/>
                </a:solidFill>
                <a:latin typeface="Times New Roman"/>
                <a:ea typeface="Times New Roman"/>
              </a:rPr>
              <a:t>Д.Б.Эльконина</a:t>
            </a:r>
            <a:r>
              <a:rPr lang="ru-RU" sz="4400" b="1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4400" b="1" dirty="0" err="1">
                <a:solidFill>
                  <a:srgbClr val="000000"/>
                </a:solidFill>
                <a:latin typeface="Times New Roman"/>
                <a:ea typeface="Times New Roman"/>
              </a:rPr>
              <a:t>П.Я.Гальперина</a:t>
            </a:r>
            <a:r>
              <a:rPr lang="ru-RU" sz="4400" b="1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4400" b="1" dirty="0" err="1">
                <a:solidFill>
                  <a:srgbClr val="000000"/>
                </a:solidFill>
                <a:latin typeface="Times New Roman"/>
                <a:ea typeface="Times New Roman"/>
              </a:rPr>
              <a:t>В.В.Давыдова</a:t>
            </a:r>
            <a:r>
              <a:rPr lang="ru-RU" sz="4400" b="1" dirty="0">
                <a:solidFill>
                  <a:srgbClr val="000000"/>
                </a:solidFill>
                <a:latin typeface="Times New Roman"/>
                <a:ea typeface="Times New Roman"/>
              </a:rPr>
              <a:t>. 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endParaRPr lang="ru-RU" dirty="0"/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endParaRPr lang="ru-RU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6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</a:t>
            </a:r>
            <a:r>
              <a:rPr lang="ru-RU" sz="46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сновные </a:t>
            </a:r>
            <a:r>
              <a:rPr lang="ru-RU" sz="46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принципы</a:t>
            </a:r>
            <a:r>
              <a:rPr lang="ru-RU" sz="46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деятельностного подхода в обучении:</a:t>
            </a:r>
            <a:endParaRPr lang="ru-RU" sz="29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44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учёт интересов учащихся;</a:t>
            </a:r>
            <a:endParaRPr lang="ru-RU" sz="33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44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учение через обучение мысли и действию;</a:t>
            </a:r>
            <a:endParaRPr lang="ru-RU" sz="33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44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познание и знание-следствие преодоления трудностей;</a:t>
            </a:r>
            <a:endParaRPr lang="ru-RU" sz="33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44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свободная творческая работа и сотрудничество</a:t>
            </a:r>
            <a:r>
              <a:rPr lang="ru-RU" sz="44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3300" b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6146" name="Picture 2" descr="http://fb.ru/misc/i/gallery/14895/2206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24800" y="1692302"/>
            <a:ext cx="2653677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5839" y="295923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74744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381" y="2060848"/>
            <a:ext cx="10972800" cy="1066800"/>
          </a:xfrm>
        </p:spPr>
        <p:txBody>
          <a:bodyPr>
            <a:normAutofit fontScale="90000"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b="1" dirty="0">
                <a:solidFill>
                  <a:srgbClr val="7030A0"/>
                </a:solidFill>
                <a:latin typeface="Calibri"/>
                <a:ea typeface="+mn-ea"/>
                <a:cs typeface="+mn-cs"/>
              </a:rPr>
              <a:t/>
            </a:r>
            <a:br>
              <a:rPr lang="ru-RU" b="1" dirty="0">
                <a:solidFill>
                  <a:srgbClr val="7030A0"/>
                </a:solidFill>
                <a:latin typeface="Calibri"/>
                <a:ea typeface="+mn-ea"/>
                <a:cs typeface="+mn-cs"/>
              </a:rPr>
            </a:br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Главная методическая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цель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урока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при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системно-деятельностном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обучении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– 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создание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условий для проявления познавательной активности учеников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54181" y="456179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158312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6763" y="624110"/>
            <a:ext cx="8531259" cy="128089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Обязательным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элементом на уроке является </a:t>
            </a: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к личному опыту детей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их размышлениям по обсуждаемой теме.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3392" y="2532888"/>
            <a:ext cx="10972800" cy="4325112"/>
          </a:xfrm>
        </p:spPr>
        <p:txBody>
          <a:bodyPr/>
          <a:lstStyle/>
          <a:p>
            <a:pPr marL="109728" indent="0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Этапы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деятельности: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 вовлечения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деятельность;</a:t>
            </a:r>
          </a:p>
          <a:p>
            <a:pPr lvl="0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 целеполагания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 проектирования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действий;</a:t>
            </a:r>
          </a:p>
          <a:p>
            <a:pPr lvl="0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 осуществления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действий;</a:t>
            </a:r>
          </a:p>
          <a:p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 анализа результатов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действий и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сравнение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их с поставленными целями.</a:t>
            </a:r>
          </a:p>
          <a:p>
            <a:endParaRPr lang="ru-RU" dirty="0"/>
          </a:p>
        </p:txBody>
      </p:sp>
      <p:pic>
        <p:nvPicPr>
          <p:cNvPr id="4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23863" y="418471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516164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9753600" cy="792162"/>
          </a:xfrm>
        </p:spPr>
        <p:txBody>
          <a:bodyPr>
            <a:noAutofit/>
          </a:bodyPr>
          <a:lstStyle/>
          <a:p>
            <a:pPr algn="l"/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Система дидактических принципов</a:t>
            </a:r>
            <a:endParaRPr lang="ru-RU" sz="3200" i="1" dirty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2032000" y="1295401"/>
            <a:ext cx="2743200" cy="1828799"/>
          </a:xfrm>
          <a:prstGeom prst="ellipse">
            <a:avLst/>
          </a:prstGeom>
          <a:solidFill>
            <a:srgbClr val="92D05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>
                <a:solidFill>
                  <a:srgbClr val="000000"/>
                </a:solidFill>
                <a:latin typeface="Georgia" pitchFamily="18" charset="0"/>
              </a:rPr>
              <a:t>Принцип </a:t>
            </a:r>
            <a:endParaRPr lang="ru-RU" sz="1400" b="1" i="1" u="sng" dirty="0" smtClean="0">
              <a:solidFill>
                <a:srgbClr val="000000"/>
              </a:solidFill>
              <a:latin typeface="Georgia" pitchFamily="18" charset="0"/>
            </a:endParaRP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 smtClean="0">
                <a:solidFill>
                  <a:srgbClr val="000000"/>
                </a:solidFill>
                <a:latin typeface="Georgia" pitchFamily="18" charset="0"/>
              </a:rPr>
              <a:t>деятельности</a:t>
            </a:r>
            <a:r>
              <a:rPr lang="ru-RU" sz="1400" b="1" u="sng" dirty="0" smtClean="0">
                <a:solidFill>
                  <a:srgbClr val="000000"/>
                </a:solidFill>
              </a:rPr>
              <a:t>.</a:t>
            </a:r>
            <a:endParaRPr lang="ru-RU" sz="1400" b="1" u="sng" dirty="0">
              <a:solidFill>
                <a:srgbClr val="000000"/>
              </a:solidFill>
            </a:endParaRPr>
          </a:p>
        </p:txBody>
      </p:sp>
      <p:sp>
        <p:nvSpPr>
          <p:cNvPr id="8" name="Oval 7"/>
          <p:cNvSpPr>
            <a:spLocks noGrp="1" noChangeArrowheads="1"/>
          </p:cNvSpPr>
          <p:nvPr>
            <p:ph idx="1"/>
          </p:nvPr>
        </p:nvSpPr>
        <p:spPr bwMode="auto">
          <a:xfrm>
            <a:off x="4775200" y="914400"/>
            <a:ext cx="2743200" cy="19812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ru-RU" sz="1400" b="1" i="1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eorgia" pitchFamily="18" charset="0"/>
              </a:rPr>
              <a:t>Принцип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ru-RU" sz="1400" b="1" i="1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eorgia" pitchFamily="18" charset="0"/>
              </a:rPr>
              <a:t>творчества </a:t>
            </a:r>
            <a:endParaRPr kumimoji="0" lang="ru-RU" sz="1400" b="1" i="1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itchFamily="18" charset="0"/>
            </a:endParaRP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7518400" y="1143000"/>
            <a:ext cx="2844800" cy="2057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>
                <a:solidFill>
                  <a:srgbClr val="000000"/>
                </a:solidFill>
                <a:latin typeface="Georgia" pitchFamily="18" charset="0"/>
              </a:rPr>
              <a:t>Принцип </a:t>
            </a:r>
            <a:endParaRPr lang="ru-RU" sz="1400" b="1" i="1" u="sng" dirty="0" smtClean="0">
              <a:solidFill>
                <a:srgbClr val="000000"/>
              </a:solidFill>
              <a:latin typeface="Georgia" pitchFamily="18" charset="0"/>
            </a:endParaRP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 smtClean="0">
                <a:solidFill>
                  <a:srgbClr val="000000"/>
                </a:solidFill>
                <a:latin typeface="Georgia" pitchFamily="18" charset="0"/>
              </a:rPr>
              <a:t>вариативности</a:t>
            </a:r>
            <a:endParaRPr lang="ru-RU" sz="1400" b="1" i="1" u="sng" dirty="0">
              <a:solidFill>
                <a:srgbClr val="000000"/>
              </a:solidFill>
              <a:latin typeface="Georgia" pitchFamily="18" charset="0"/>
            </a:endParaRP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000" dirty="0">
              <a:solidFill>
                <a:srgbClr val="000000"/>
              </a:solidFill>
            </a:endParaRPr>
          </a:p>
        </p:txBody>
      </p:sp>
      <p:sp>
        <p:nvSpPr>
          <p:cNvPr id="10" name="Oval 2"/>
          <p:cNvSpPr>
            <a:spLocks noChangeArrowheads="1"/>
          </p:cNvSpPr>
          <p:nvPr/>
        </p:nvSpPr>
        <p:spPr bwMode="auto">
          <a:xfrm>
            <a:off x="1219200" y="3048000"/>
            <a:ext cx="2836333" cy="2057400"/>
          </a:xfrm>
          <a:prstGeom prst="ellipse">
            <a:avLst/>
          </a:prstGeom>
          <a:solidFill>
            <a:srgbClr val="FFCC99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 smtClean="0">
                <a:solidFill>
                  <a:srgbClr val="000000"/>
                </a:solidFill>
                <a:latin typeface="Georgia" pitchFamily="18" charset="0"/>
              </a:rPr>
              <a:t>Принцип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 smtClean="0">
                <a:solidFill>
                  <a:srgbClr val="000000"/>
                </a:solidFill>
                <a:latin typeface="Georgia" pitchFamily="18" charset="0"/>
              </a:rPr>
              <a:t> </a:t>
            </a:r>
            <a:r>
              <a:rPr lang="ru-RU" sz="1400" b="1" i="1" u="sng" dirty="0">
                <a:solidFill>
                  <a:srgbClr val="000000"/>
                </a:solidFill>
                <a:latin typeface="Georgia" pitchFamily="18" charset="0"/>
              </a:rPr>
              <a:t>целостного 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>
                <a:solidFill>
                  <a:srgbClr val="000000"/>
                </a:solidFill>
                <a:latin typeface="Georgia" pitchFamily="18" charset="0"/>
              </a:rPr>
              <a:t>представления </a:t>
            </a:r>
            <a:endParaRPr lang="ru-RU" sz="1400" b="1" i="1" u="sng" dirty="0" smtClean="0">
              <a:solidFill>
                <a:srgbClr val="000000"/>
              </a:solidFill>
              <a:latin typeface="Georgia" pitchFamily="18" charset="0"/>
            </a:endParaRP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 smtClean="0">
                <a:solidFill>
                  <a:srgbClr val="000000"/>
                </a:solidFill>
                <a:latin typeface="Georgia" pitchFamily="18" charset="0"/>
              </a:rPr>
              <a:t>о </a:t>
            </a:r>
            <a:r>
              <a:rPr lang="ru-RU" sz="1400" b="1" i="1" u="sng" dirty="0">
                <a:solidFill>
                  <a:srgbClr val="000000"/>
                </a:solidFill>
                <a:latin typeface="Georgia" pitchFamily="18" charset="0"/>
              </a:rPr>
              <a:t>мире</a:t>
            </a:r>
            <a:r>
              <a:rPr lang="ru-RU" sz="1400" b="1" i="1" u="sng" dirty="0" smtClean="0">
                <a:solidFill>
                  <a:srgbClr val="000000"/>
                </a:solidFill>
                <a:latin typeface="Georgia" pitchFamily="18" charset="0"/>
              </a:rPr>
              <a:t>.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400" i="1" dirty="0">
              <a:solidFill>
                <a:srgbClr val="000000"/>
              </a:solidFill>
              <a:latin typeface="Georgia" pitchFamily="18" charset="0"/>
            </a:endParaRPr>
          </a:p>
        </p:txBody>
      </p:sp>
      <p:sp>
        <p:nvSpPr>
          <p:cNvPr id="11" name="Oval 3"/>
          <p:cNvSpPr>
            <a:spLocks noChangeArrowheads="1"/>
          </p:cNvSpPr>
          <p:nvPr/>
        </p:nvSpPr>
        <p:spPr bwMode="auto">
          <a:xfrm>
            <a:off x="3251200" y="4495800"/>
            <a:ext cx="2827867" cy="2108200"/>
          </a:xfrm>
          <a:prstGeom prst="ellipse">
            <a:avLst/>
          </a:prstGeom>
          <a:solidFill>
            <a:srgbClr val="92D05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 smtClean="0">
                <a:solidFill>
                  <a:srgbClr val="000000"/>
                </a:solidFill>
                <a:latin typeface="Georgia" pitchFamily="18" charset="0"/>
              </a:rPr>
              <a:t>Принцип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 smtClean="0">
                <a:solidFill>
                  <a:srgbClr val="000000"/>
                </a:solidFill>
                <a:latin typeface="Georgia" pitchFamily="18" charset="0"/>
              </a:rPr>
              <a:t> </a:t>
            </a:r>
            <a:r>
              <a:rPr lang="ru-RU" sz="1400" b="1" i="1" u="sng" dirty="0">
                <a:solidFill>
                  <a:srgbClr val="000000"/>
                </a:solidFill>
                <a:latin typeface="Georgia" pitchFamily="18" charset="0"/>
              </a:rPr>
              <a:t>непрерывности</a:t>
            </a:r>
            <a:r>
              <a:rPr lang="ru-RU" sz="1400" i="1" u="sng" dirty="0">
                <a:solidFill>
                  <a:srgbClr val="000000"/>
                </a:solidFill>
                <a:latin typeface="Georgia" pitchFamily="18" charset="0"/>
              </a:rPr>
              <a:t>.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400" i="1" dirty="0">
              <a:solidFill>
                <a:srgbClr val="000000"/>
              </a:solidFill>
              <a:latin typeface="Georgia" pitchFamily="18" charset="0"/>
            </a:endParaRPr>
          </a:p>
        </p:txBody>
      </p:sp>
      <p:sp>
        <p:nvSpPr>
          <p:cNvPr id="12" name="Oval 4"/>
          <p:cNvSpPr>
            <a:spLocks noChangeArrowheads="1"/>
          </p:cNvSpPr>
          <p:nvPr/>
        </p:nvSpPr>
        <p:spPr bwMode="auto">
          <a:xfrm>
            <a:off x="8331200" y="3124201"/>
            <a:ext cx="2743200" cy="1981200"/>
          </a:xfrm>
          <a:prstGeom prst="ellipse">
            <a:avLst/>
          </a:prstGeom>
          <a:solidFill>
            <a:srgbClr val="FFFF66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>
                <a:solidFill>
                  <a:srgbClr val="000000"/>
                </a:solidFill>
                <a:latin typeface="Georgia" pitchFamily="18" charset="0"/>
              </a:rPr>
              <a:t>Принцип </a:t>
            </a:r>
            <a:endParaRPr lang="ru-RU" sz="1400" b="1" i="1" u="sng" dirty="0" smtClean="0">
              <a:solidFill>
                <a:srgbClr val="000000"/>
              </a:solidFill>
              <a:latin typeface="Georgia" pitchFamily="18" charset="0"/>
            </a:endParaRP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 smtClean="0">
                <a:solidFill>
                  <a:srgbClr val="000000"/>
                </a:solidFill>
                <a:latin typeface="Georgia" pitchFamily="18" charset="0"/>
              </a:rPr>
              <a:t>минимакса.</a:t>
            </a:r>
            <a:endParaRPr lang="ru-RU" sz="1400" b="1" i="1" u="sng" dirty="0">
              <a:solidFill>
                <a:srgbClr val="000000"/>
              </a:solidFill>
              <a:latin typeface="Georgia" pitchFamily="18" charset="0"/>
            </a:endParaRPr>
          </a:p>
        </p:txBody>
      </p:sp>
      <p:sp>
        <p:nvSpPr>
          <p:cNvPr id="13" name="Oval 5"/>
          <p:cNvSpPr>
            <a:spLocks noChangeArrowheads="1"/>
          </p:cNvSpPr>
          <p:nvPr/>
        </p:nvSpPr>
        <p:spPr bwMode="auto">
          <a:xfrm>
            <a:off x="6096000" y="4495800"/>
            <a:ext cx="2946400" cy="1981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>
                <a:solidFill>
                  <a:srgbClr val="000000"/>
                </a:solidFill>
                <a:latin typeface="Georgia" pitchFamily="18" charset="0"/>
              </a:rPr>
              <a:t>Принцип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>
                <a:solidFill>
                  <a:srgbClr val="000000"/>
                </a:solidFill>
                <a:latin typeface="Georgia" pitchFamily="18" charset="0"/>
              </a:rPr>
              <a:t> психологической 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b="1" i="1" u="sng" dirty="0">
                <a:solidFill>
                  <a:srgbClr val="000000"/>
                </a:solidFill>
                <a:latin typeface="Georgia" pitchFamily="18" charset="0"/>
              </a:rPr>
              <a:t>комфортности</a:t>
            </a:r>
            <a:r>
              <a:rPr lang="ru-RU" sz="1400" b="1" i="1" u="sng" dirty="0" smtClean="0">
                <a:solidFill>
                  <a:srgbClr val="000000"/>
                </a:solidFill>
                <a:latin typeface="Georgia" pitchFamily="18" charset="0"/>
              </a:rPr>
              <a:t>.</a:t>
            </a:r>
            <a:endParaRPr lang="ru-RU" sz="1400" b="1" i="1" u="sng" dirty="0">
              <a:solidFill>
                <a:srgbClr val="000000"/>
              </a:solidFill>
              <a:latin typeface="Georgia" pitchFamily="18" charset="0"/>
            </a:endParaRPr>
          </a:p>
        </p:txBody>
      </p:sp>
      <p:pic>
        <p:nvPicPr>
          <p:cNvPr id="1028" name="Picture 4" descr="http://school69nn.ucoz.ru/glavnaja/sm_fu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8400" y="2819401"/>
            <a:ext cx="2235200" cy="1810665"/>
          </a:xfrm>
          <a:prstGeom prst="rect">
            <a:avLst/>
          </a:prstGeom>
          <a:noFill/>
        </p:spPr>
      </p:pic>
      <p:pic>
        <p:nvPicPr>
          <p:cNvPr id="14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54181" y="456179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магнитный диск 3"/>
          <p:cNvSpPr/>
          <p:nvPr/>
        </p:nvSpPr>
        <p:spPr>
          <a:xfrm>
            <a:off x="1274233" y="534989"/>
            <a:ext cx="4870451" cy="5684837"/>
          </a:xfrm>
          <a:prstGeom prst="flowChartMagneticDisk">
            <a:avLst/>
          </a:prstGeom>
          <a:solidFill>
            <a:srgbClr val="8FC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1800"/>
          </a:p>
        </p:txBody>
      </p:sp>
      <p:sp>
        <p:nvSpPr>
          <p:cNvPr id="5" name="Блок-схема: магнитный диск 4"/>
          <p:cNvSpPr/>
          <p:nvPr/>
        </p:nvSpPr>
        <p:spPr>
          <a:xfrm>
            <a:off x="6669618" y="534989"/>
            <a:ext cx="4868333" cy="5684837"/>
          </a:xfrm>
          <a:prstGeom prst="flowChartMagneticDisk">
            <a:avLst/>
          </a:prstGeom>
          <a:solidFill>
            <a:srgbClr val="8FC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1800"/>
          </a:p>
        </p:txBody>
      </p:sp>
      <p:sp>
        <p:nvSpPr>
          <p:cNvPr id="11268" name="Заголовок 1"/>
          <p:cNvSpPr txBox="1">
            <a:spLocks/>
          </p:cNvSpPr>
          <p:nvPr/>
        </p:nvSpPr>
        <p:spPr bwMode="auto">
          <a:xfrm>
            <a:off x="2243579" y="476250"/>
            <a:ext cx="3582186" cy="193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3600" b="1" dirty="0">
                <a:solidFill>
                  <a:srgbClr val="FFFF00"/>
                </a:solidFill>
                <a:cs typeface="Arial" charset="0"/>
              </a:rPr>
              <a:t>Виды </a:t>
            </a:r>
            <a:endParaRPr lang="ru-RU" sz="3600" b="1" dirty="0" smtClean="0">
              <a:solidFill>
                <a:srgbClr val="FFFF00"/>
              </a:solidFill>
              <a:cs typeface="Arial" charset="0"/>
            </a:endParaRPr>
          </a:p>
          <a:p>
            <a:r>
              <a:rPr lang="ru-RU" sz="3600" b="1" dirty="0" smtClean="0">
                <a:solidFill>
                  <a:srgbClr val="FFFF00"/>
                </a:solidFill>
                <a:cs typeface="Arial" charset="0"/>
              </a:rPr>
              <a:t>деятельности</a:t>
            </a:r>
            <a:endParaRPr lang="ru-RU" sz="3600" b="1" dirty="0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11269" name="Объект 2"/>
          <p:cNvSpPr txBox="1">
            <a:spLocks/>
          </p:cNvSpPr>
          <p:nvPr/>
        </p:nvSpPr>
        <p:spPr bwMode="auto">
          <a:xfrm>
            <a:off x="1875933" y="2578101"/>
            <a:ext cx="4480417" cy="365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sz="2400" b="1" i="1" dirty="0">
                <a:solidFill>
                  <a:srgbClr val="002060"/>
                </a:solidFill>
                <a:cs typeface="Arial" charset="0"/>
              </a:rPr>
              <a:t>игровая</a:t>
            </a:r>
          </a:p>
          <a:p>
            <a:pPr>
              <a:spcBef>
                <a:spcPct val="20000"/>
              </a:spcBef>
            </a:pPr>
            <a:r>
              <a:rPr lang="ru-RU" sz="2400" b="1" i="1" dirty="0">
                <a:solidFill>
                  <a:srgbClr val="002060"/>
                </a:solidFill>
                <a:cs typeface="Arial" charset="0"/>
              </a:rPr>
              <a:t>исследовательская</a:t>
            </a:r>
          </a:p>
          <a:p>
            <a:pPr>
              <a:spcBef>
                <a:spcPct val="20000"/>
              </a:spcBef>
            </a:pPr>
            <a:r>
              <a:rPr lang="ru-RU" sz="2400" b="1" i="1" dirty="0">
                <a:solidFill>
                  <a:srgbClr val="002060"/>
                </a:solidFill>
                <a:cs typeface="Arial" charset="0"/>
              </a:rPr>
              <a:t>проектная</a:t>
            </a:r>
          </a:p>
          <a:p>
            <a:pPr>
              <a:spcBef>
                <a:spcPct val="20000"/>
              </a:spcBef>
            </a:pPr>
            <a:r>
              <a:rPr lang="ru-RU" sz="2400" b="1" i="1" dirty="0">
                <a:solidFill>
                  <a:srgbClr val="002060"/>
                </a:solidFill>
                <a:cs typeface="Arial" charset="0"/>
              </a:rPr>
              <a:t>рефлексивная</a:t>
            </a:r>
          </a:p>
          <a:p>
            <a:pPr>
              <a:spcBef>
                <a:spcPct val="20000"/>
              </a:spcBef>
            </a:pPr>
            <a:r>
              <a:rPr lang="ru-RU" sz="2400" b="1" i="1" dirty="0">
                <a:solidFill>
                  <a:srgbClr val="002060"/>
                </a:solidFill>
                <a:cs typeface="Arial" charset="0"/>
              </a:rPr>
              <a:t>контрольно-оценочная</a:t>
            </a:r>
          </a:p>
          <a:p>
            <a:pPr>
              <a:spcBef>
                <a:spcPct val="20000"/>
              </a:spcBef>
            </a:pPr>
            <a:r>
              <a:rPr lang="ru-RU" sz="2400" b="1" i="1" dirty="0">
                <a:solidFill>
                  <a:srgbClr val="002060"/>
                </a:solidFill>
                <a:cs typeface="Arial" charset="0"/>
              </a:rPr>
              <a:t>творческая </a:t>
            </a:r>
          </a:p>
          <a:p>
            <a:pPr>
              <a:spcBef>
                <a:spcPct val="20000"/>
              </a:spcBef>
            </a:pPr>
            <a:r>
              <a:rPr lang="ru-RU" sz="2400" b="1" i="1" dirty="0">
                <a:solidFill>
                  <a:srgbClr val="002060"/>
                </a:solidFill>
                <a:cs typeface="Arial" charset="0"/>
              </a:rPr>
              <a:t>практическая </a:t>
            </a:r>
          </a:p>
          <a:p>
            <a:pPr>
              <a:spcBef>
                <a:spcPct val="20000"/>
              </a:spcBef>
            </a:pPr>
            <a:endParaRPr lang="ru-RU" sz="3200" dirty="0">
              <a:cs typeface="Arial" charset="0"/>
            </a:endParaRPr>
          </a:p>
          <a:p>
            <a:pPr>
              <a:spcBef>
                <a:spcPct val="20000"/>
              </a:spcBef>
            </a:pPr>
            <a:endParaRPr lang="ru-RU" sz="3200" dirty="0">
              <a:cs typeface="Arial" charset="0"/>
            </a:endParaRPr>
          </a:p>
        </p:txBody>
      </p:sp>
      <p:sp>
        <p:nvSpPr>
          <p:cNvPr id="11270" name="Прямоугольник 7"/>
          <p:cNvSpPr>
            <a:spLocks noChangeArrowheads="1"/>
          </p:cNvSpPr>
          <p:nvPr/>
        </p:nvSpPr>
        <p:spPr bwMode="auto">
          <a:xfrm>
            <a:off x="7296346" y="933254"/>
            <a:ext cx="42521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FF00"/>
                </a:solidFill>
                <a:cs typeface="Arial" charset="0"/>
              </a:rPr>
              <a:t>Формы деятельности</a:t>
            </a:r>
            <a:r>
              <a:rPr lang="ru-RU" sz="3600" b="1" i="1" dirty="0">
                <a:solidFill>
                  <a:srgbClr val="C00000"/>
                </a:solidFill>
                <a:cs typeface="Arial" charset="0"/>
              </a:rPr>
              <a:t> </a:t>
            </a:r>
          </a:p>
        </p:txBody>
      </p:sp>
      <p:sp>
        <p:nvSpPr>
          <p:cNvPr id="11271" name="Прямоугольник 8"/>
          <p:cNvSpPr>
            <a:spLocks noChangeArrowheads="1"/>
          </p:cNvSpPr>
          <p:nvPr/>
        </p:nvSpPr>
        <p:spPr bwMode="auto">
          <a:xfrm>
            <a:off x="7239786" y="2546350"/>
            <a:ext cx="4291814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002060"/>
                </a:solidFill>
                <a:cs typeface="Arial" charset="0"/>
              </a:rPr>
              <a:t>групповая</a:t>
            </a:r>
          </a:p>
          <a:p>
            <a:r>
              <a:rPr lang="ru-RU" sz="3200" b="1" i="1" dirty="0">
                <a:solidFill>
                  <a:srgbClr val="002060"/>
                </a:solidFill>
                <a:cs typeface="Arial" charset="0"/>
              </a:rPr>
              <a:t>парная</a:t>
            </a:r>
          </a:p>
          <a:p>
            <a:r>
              <a:rPr lang="ru-RU" sz="3200" b="1" i="1" dirty="0">
                <a:solidFill>
                  <a:srgbClr val="002060"/>
                </a:solidFill>
                <a:cs typeface="Arial" charset="0"/>
              </a:rPr>
              <a:t>индивидуальная</a:t>
            </a:r>
          </a:p>
          <a:p>
            <a:r>
              <a:rPr lang="ru-RU" sz="3200" b="1" i="1" dirty="0">
                <a:solidFill>
                  <a:srgbClr val="002060"/>
                </a:solidFill>
                <a:cs typeface="Arial" charset="0"/>
              </a:rPr>
              <a:t>фронтальная</a:t>
            </a:r>
          </a:p>
        </p:txBody>
      </p:sp>
      <p:pic>
        <p:nvPicPr>
          <p:cNvPr id="8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80424" y="343058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7106" y="354106"/>
            <a:ext cx="9753600" cy="12954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b="1" i="1" kern="0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3100" b="1" i="1" kern="0" dirty="0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3100" b="1" i="1" kern="0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Типология уроков </a:t>
            </a:r>
            <a:br>
              <a:rPr lang="ru-RU" sz="3100" b="1" i="1" kern="0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3100" b="1" i="1" kern="0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в дидактической системе </a:t>
            </a:r>
            <a:r>
              <a:rPr lang="ru-RU" sz="3100" b="1" i="1" kern="0" dirty="0" err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деятельностного</a:t>
            </a:r>
            <a:r>
              <a:rPr lang="ru-RU" sz="3100" b="1" i="1" kern="0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метода </a:t>
            </a:r>
            <a:r>
              <a:rPr lang="ru-RU" b="1" i="1" kern="0" dirty="0" smtClean="0">
                <a:solidFill>
                  <a:schemeClr val="accent6">
                    <a:lumMod val="50000"/>
                  </a:schemeClr>
                </a:solidFill>
                <a:latin typeface="Arial"/>
              </a:rPr>
              <a:t/>
            </a:r>
            <a:br>
              <a:rPr lang="ru-RU" b="1" i="1" kern="0" dirty="0" smtClean="0">
                <a:solidFill>
                  <a:schemeClr val="accent6">
                    <a:lumMod val="50000"/>
                  </a:schemeClr>
                </a:solidFill>
                <a:latin typeface="Arial"/>
              </a:rPr>
            </a:b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03294" y="2510118"/>
            <a:ext cx="9269506" cy="3616046"/>
          </a:xfrm>
        </p:spPr>
        <p:txBody>
          <a:bodyPr>
            <a:normAutofit/>
          </a:bodyPr>
          <a:lstStyle/>
          <a:p>
            <a:pPr eaLnBrk="1" hangingPunct="1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уроки «открытия» нового знания</a:t>
            </a:r>
          </a:p>
          <a:p>
            <a:pPr eaLnBrk="1" hangingPunct="1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уроки рефлексии</a:t>
            </a:r>
          </a:p>
          <a:p>
            <a:pPr eaLnBrk="1" hangingPunct="1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уроки общеметодологической направленности</a:t>
            </a:r>
          </a:p>
          <a:p>
            <a:pPr eaLnBrk="1" hangingPunct="1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уроки развивающего контроля</a:t>
            </a: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02973" y="314777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1395166" y="188640"/>
            <a:ext cx="10201025" cy="1143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Особенности урока в рамках деятельного подхода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9922076"/>
              </p:ext>
            </p:extLst>
          </p:nvPr>
        </p:nvGraphicFramePr>
        <p:xfrm>
          <a:off x="335360" y="725865"/>
          <a:ext cx="11617291" cy="594349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28739"/>
                <a:gridCol w="4033811"/>
                <a:gridCol w="4154741"/>
              </a:tblGrid>
              <a:tr h="67915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Элементы сравнения</a:t>
                      </a:r>
                      <a:endParaRPr lang="ru-RU" sz="1600" dirty="0"/>
                    </a:p>
                  </a:txBody>
                  <a:tcPr marL="121920" marR="121920" marT="45716" marB="45716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Традиционный урок</a:t>
                      </a:r>
                      <a:endParaRPr lang="ru-RU" sz="1600" dirty="0"/>
                    </a:p>
                  </a:txBody>
                  <a:tcPr marL="121920" marR="121920" marT="45716" marB="45716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Урок в режиме деятельности</a:t>
                      </a:r>
                      <a:endParaRPr lang="ru-RU" sz="1600" dirty="0"/>
                    </a:p>
                  </a:txBody>
                  <a:tcPr marL="121920" marR="121920" marT="45716" marB="45716">
                    <a:solidFill>
                      <a:schemeClr val="tx2"/>
                    </a:solidFill>
                  </a:tcPr>
                </a:tc>
              </a:tr>
              <a:tr h="73399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Формулировка темы урока</a:t>
                      </a:r>
                      <a:endParaRPr lang="ru-RU" sz="1600" dirty="0"/>
                    </a:p>
                  </a:txBody>
                  <a:tcPr marL="121920" marR="121920"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Учитель сообщает учащимся</a:t>
                      </a:r>
                      <a:endParaRPr lang="ru-RU" sz="1600" dirty="0"/>
                    </a:p>
                  </a:txBody>
                  <a:tcPr marL="121920" marR="121920"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Формулируют сами учащиеся</a:t>
                      </a:r>
                      <a:endParaRPr lang="ru-RU" sz="1600" dirty="0"/>
                    </a:p>
                  </a:txBody>
                  <a:tcPr marL="121920" marR="121920" marT="45716" marB="45716"/>
                </a:tc>
              </a:tr>
              <a:tr h="1035824"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Постановка целей и задач</a:t>
                      </a:r>
                      <a:endParaRPr lang="ru-RU" sz="1600" dirty="0"/>
                    </a:p>
                  </a:txBody>
                  <a:tcPr marL="121920" marR="121920"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Учитель формулирует и сообщает учащимся,</a:t>
                      </a:r>
                      <a:r>
                        <a:rPr lang="ru-RU" sz="1600" baseline="0" dirty="0" smtClean="0"/>
                        <a:t> чему должны научиться</a:t>
                      </a:r>
                      <a:endParaRPr lang="ru-RU" sz="1600" dirty="0"/>
                    </a:p>
                  </a:txBody>
                  <a:tcPr marL="121920" marR="121920"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Формулируют</a:t>
                      </a:r>
                      <a:r>
                        <a:rPr lang="ru-RU" sz="1600" baseline="0" dirty="0" smtClean="0"/>
                        <a:t> сами учащиеся, определяют границы знания и незнания </a:t>
                      </a:r>
                      <a:endParaRPr lang="ru-RU" sz="1600" dirty="0"/>
                    </a:p>
                  </a:txBody>
                  <a:tcPr marL="121920" marR="121920" marT="45716" marB="45716"/>
                </a:tc>
              </a:tr>
              <a:tr h="1361633"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Планирование</a:t>
                      </a:r>
                      <a:endParaRPr lang="ru-RU" sz="1600" dirty="0"/>
                    </a:p>
                  </a:txBody>
                  <a:tcPr marL="121920" marR="121920"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Учитель сообщает учащимся</a:t>
                      </a:r>
                      <a:r>
                        <a:rPr lang="ru-RU" sz="1600" baseline="0" dirty="0" smtClean="0"/>
                        <a:t> какую работу они должны выполнить, чтобы достичь цель</a:t>
                      </a:r>
                      <a:endParaRPr lang="ru-RU" sz="1600" dirty="0"/>
                    </a:p>
                  </a:txBody>
                  <a:tcPr marL="121920" marR="121920"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Планирование учащимися способов</a:t>
                      </a:r>
                      <a:r>
                        <a:rPr lang="ru-RU" sz="1600" baseline="0" dirty="0" smtClean="0"/>
                        <a:t> достижения цели</a:t>
                      </a:r>
                      <a:endParaRPr lang="ru-RU" sz="1600" dirty="0"/>
                    </a:p>
                  </a:txBody>
                  <a:tcPr marL="121920" marR="121920" marT="45716" marB="45716"/>
                </a:tc>
              </a:tr>
              <a:tr h="2132895"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Практическая деятельность учащихся</a:t>
                      </a:r>
                      <a:endParaRPr lang="ru-RU" sz="1600" dirty="0"/>
                    </a:p>
                  </a:txBody>
                  <a:tcPr marL="121920" marR="121920"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Под руководством</a:t>
                      </a:r>
                      <a:r>
                        <a:rPr lang="ru-RU" sz="1600" baseline="0" dirty="0" smtClean="0"/>
                        <a:t> учителя учащиеся выполняют ряд практических задач (чаще применяется фронтальная  форма организации деятельности)</a:t>
                      </a:r>
                      <a:endParaRPr lang="ru-RU" sz="1600" dirty="0"/>
                    </a:p>
                  </a:txBody>
                  <a:tcPr marL="121920" marR="121920"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Учащиеся осуществляют учебные</a:t>
                      </a:r>
                      <a:r>
                        <a:rPr lang="ru-RU" sz="1600" baseline="0" dirty="0" smtClean="0"/>
                        <a:t> действия по намеченному плану(применяется групповая и индивидуальная форма организации деятельности)</a:t>
                      </a:r>
                      <a:endParaRPr lang="ru-RU" sz="1600" dirty="0"/>
                    </a:p>
                  </a:txBody>
                  <a:tcPr marL="121920" marR="121920" marT="45716" marB="4571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0482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67341095"/>
              </p:ext>
            </p:extLst>
          </p:nvPr>
        </p:nvGraphicFramePr>
        <p:xfrm>
          <a:off x="282804" y="226240"/>
          <a:ext cx="11642104" cy="649507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425414"/>
                <a:gridCol w="4244588"/>
                <a:gridCol w="4972102"/>
              </a:tblGrid>
              <a:tr h="712549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Элементы сравнения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Традиционный урок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Урок в режиме деятельности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>
                    <a:solidFill>
                      <a:schemeClr val="tx2"/>
                    </a:solidFill>
                  </a:tcPr>
                </a:tc>
              </a:tr>
              <a:tr h="132325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Осуществление контроля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 осуществляет контроль за выполнением практической работы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Учащиеся осуществляют контроль( применение формы самоконтроля, взаимоконтроля по предложенному эталону)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</a:tr>
              <a:tr h="132325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Осуществление коррекции</a:t>
                      </a:r>
                    </a:p>
                  </a:txBody>
                  <a:tcPr marL="121920" marR="121920" marT="45718" marB="45718"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 в ходе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выполнения и по итогам выполненной работы учащихся осуществляет коррекцию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Учащиеся формулируют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затруднения и осуществляют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коррекцию самостоятельно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</a:tr>
              <a:tr h="115956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Оценивание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 оценивает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работу на уроке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Учащиеся участвуют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оценочной деятельности по ее результату(самооценивание, результат деятельности товарищей)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</a:tr>
              <a:tr h="653206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Итог урока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 выясняет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 учащихся что они запомнили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Проводится рефлексия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</a:tr>
              <a:tr h="132325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Домашнее задание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 объявляет и комментирует (чаще задание – одно для всех)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Учащиеся могут выбрать задания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предложенные учителем с учетом индивидуальных возможностей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marT="45718" marB="457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7670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08568" y="4308048"/>
            <a:ext cx="5750351" cy="1583703"/>
          </a:xfrm>
          <a:solidFill>
            <a:srgbClr val="92D050"/>
          </a:solidFill>
        </p:spPr>
        <p:txBody>
          <a:bodyPr rtlCol="0"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9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9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3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макета </a:t>
            </a:r>
            <a:r>
              <a:rPr lang="ru-RU" sz="3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Башкиры на кочевке» </a:t>
            </a:r>
            <a:r>
              <a:rPr lang="ru-RU" sz="3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3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 конструктора </a:t>
            </a:r>
            <a:r>
              <a:rPr lang="en-US" sz="3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LEGO</a:t>
            </a:r>
            <a:r>
              <a:rPr lang="ru-RU" sz="3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3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900" b="1" dirty="0" smtClean="0">
              <a:ln w="12700">
                <a:solidFill>
                  <a:schemeClr val="accent3">
                    <a:lumMod val="75000"/>
                  </a:schemeClr>
                </a:solidFill>
              </a:ln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9266" y="260726"/>
            <a:ext cx="5283308" cy="39624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652"/>
          <a:stretch/>
        </p:blipFill>
        <p:spPr>
          <a:xfrm>
            <a:off x="7447175" y="415119"/>
            <a:ext cx="3220843" cy="3708789"/>
          </a:xfrm>
          <a:prstGeom prst="rect">
            <a:avLst/>
          </a:prstGeom>
        </p:spPr>
      </p:pic>
      <p:pic>
        <p:nvPicPr>
          <p:cNvPr id="7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93546" y="371338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054" y="197963"/>
            <a:ext cx="6561055" cy="754143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сборки юрты</a:t>
            </a:r>
            <a:endParaRPr lang="ru-RU" sz="28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203" t="11206" r="13576"/>
          <a:stretch/>
        </p:blipFill>
        <p:spPr>
          <a:xfrm>
            <a:off x="190473" y="1595479"/>
            <a:ext cx="4224469" cy="2037262"/>
          </a:xfrm>
          <a:prstGeom prst="rect">
            <a:avLst/>
          </a:prstGeom>
        </p:spPr>
      </p:pic>
      <p:cxnSp>
        <p:nvCxnSpPr>
          <p:cNvPr id="7" name="Прямая со стрелкой 6"/>
          <p:cNvCxnSpPr/>
          <p:nvPr/>
        </p:nvCxnSpPr>
        <p:spPr>
          <a:xfrm flipH="1">
            <a:off x="3407701" y="1340768"/>
            <a:ext cx="1248139" cy="1007368"/>
          </a:xfrm>
          <a:prstGeom prst="straightConnector1">
            <a:avLst/>
          </a:prstGeom>
          <a:noFill/>
          <a:ln w="12700" cap="rnd" cmpd="sng" algn="ctr">
            <a:solidFill>
              <a:srgbClr val="FF0000"/>
            </a:solidFill>
            <a:prstDash val="solid"/>
            <a:tailEnd type="triangle"/>
          </a:ln>
          <a:effectLst/>
        </p:spPr>
      </p:cxn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20" t="9040" r="13005"/>
          <a:stretch/>
        </p:blipFill>
        <p:spPr>
          <a:xfrm>
            <a:off x="7965802" y="1329742"/>
            <a:ext cx="3911972" cy="203970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3951" y="4113752"/>
            <a:ext cx="4113284" cy="19528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026" b="8370"/>
          <a:stretch/>
        </p:blipFill>
        <p:spPr>
          <a:xfrm>
            <a:off x="7764883" y="4238895"/>
            <a:ext cx="4217791" cy="2005625"/>
          </a:xfrm>
          <a:prstGeom prst="rect">
            <a:avLst/>
          </a:prstGeom>
        </p:spPr>
      </p:pic>
      <p:cxnSp>
        <p:nvCxnSpPr>
          <p:cNvPr id="18" name="Прямая со стрелкой 17"/>
          <p:cNvCxnSpPr/>
          <p:nvPr/>
        </p:nvCxnSpPr>
        <p:spPr>
          <a:xfrm>
            <a:off x="7440150" y="1340768"/>
            <a:ext cx="2242175" cy="41162"/>
          </a:xfrm>
          <a:prstGeom prst="straightConnector1">
            <a:avLst/>
          </a:prstGeom>
          <a:noFill/>
          <a:ln w="12700" cap="rnd" cmpd="sng" algn="ctr">
            <a:solidFill>
              <a:srgbClr val="FF0000"/>
            </a:solidFill>
            <a:prstDash val="solid"/>
            <a:tailEnd type="triangle"/>
          </a:ln>
          <a:effectLst/>
        </p:spPr>
      </p:cxnSp>
      <p:sp>
        <p:nvSpPr>
          <p:cNvPr id="21" name="TextBox 5"/>
          <p:cNvSpPr txBox="1">
            <a:spLocks noChangeArrowheads="1"/>
          </p:cNvSpPr>
          <p:nvPr/>
        </p:nvSpPr>
        <p:spPr bwMode="auto">
          <a:xfrm>
            <a:off x="6431917" y="1117338"/>
            <a:ext cx="16319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Свето-дымовой обод</a:t>
            </a:r>
          </a:p>
        </p:txBody>
      </p:sp>
      <p:cxnSp>
        <p:nvCxnSpPr>
          <p:cNvPr id="25" name="Прямая со стрелкой 24"/>
          <p:cNvCxnSpPr/>
          <p:nvPr/>
        </p:nvCxnSpPr>
        <p:spPr>
          <a:xfrm flipV="1">
            <a:off x="7078387" y="1702022"/>
            <a:ext cx="1794709" cy="5340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10"/>
          <p:cNvSpPr txBox="1">
            <a:spLocks noChangeArrowheads="1"/>
          </p:cNvSpPr>
          <p:nvPr/>
        </p:nvSpPr>
        <p:spPr bwMode="auto">
          <a:xfrm>
            <a:off x="5622687" y="1925388"/>
            <a:ext cx="168063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Купольные жерди</a:t>
            </a:r>
          </a:p>
        </p:txBody>
      </p:sp>
      <p:sp>
        <p:nvSpPr>
          <p:cNvPr id="29" name="TextBox 16"/>
          <p:cNvSpPr txBox="1">
            <a:spLocks noChangeArrowheads="1"/>
          </p:cNvSpPr>
          <p:nvPr/>
        </p:nvSpPr>
        <p:spPr bwMode="auto">
          <a:xfrm>
            <a:off x="4540495" y="987969"/>
            <a:ext cx="19198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Решетчатая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</a:t>
            </a: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V="1">
            <a:off x="7078386" y="3946954"/>
            <a:ext cx="1712831" cy="623364"/>
          </a:xfrm>
          <a:prstGeom prst="rect">
            <a:avLst/>
          </a:prstGeom>
        </p:spPr>
      </p:pic>
      <p:sp>
        <p:nvSpPr>
          <p:cNvPr id="31" name="TextBox 10"/>
          <p:cNvSpPr txBox="1">
            <a:spLocks noChangeArrowheads="1"/>
          </p:cNvSpPr>
          <p:nvPr/>
        </p:nvSpPr>
        <p:spPr bwMode="auto">
          <a:xfrm>
            <a:off x="4781742" y="3784917"/>
            <a:ext cx="168063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Войлок</a:t>
            </a:r>
          </a:p>
        </p:txBody>
      </p:sp>
      <p:sp>
        <p:nvSpPr>
          <p:cNvPr id="32" name="TextBox 10"/>
          <p:cNvSpPr txBox="1">
            <a:spLocks noChangeArrowheads="1"/>
          </p:cNvSpPr>
          <p:nvPr/>
        </p:nvSpPr>
        <p:spPr bwMode="auto">
          <a:xfrm>
            <a:off x="6178894" y="3650790"/>
            <a:ext cx="168063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Готовая юрта</a:t>
            </a: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 flipV="1">
            <a:off x="3489794" y="4000186"/>
            <a:ext cx="1291948" cy="570134"/>
          </a:xfrm>
          <a:prstGeom prst="rect">
            <a:avLst/>
          </a:prstGeom>
        </p:spPr>
      </p:pic>
      <p:pic>
        <p:nvPicPr>
          <p:cNvPr id="19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27558" y="286497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2968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8421" y="509047"/>
            <a:ext cx="6759018" cy="850106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Интерьер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настоящих башкирских юрт</a:t>
            </a:r>
            <a:endParaRPr lang="ru-RU" sz="28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1055802" y="2074529"/>
            <a:ext cx="10287786" cy="423200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75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540385" algn="l">
              <a:lnSpc>
                <a:spcPct val="115000"/>
              </a:lnSpc>
              <a:spcAft>
                <a:spcPts val="0"/>
              </a:spcAft>
            </a:pPr>
            <a:endParaRPr lang="ru-RU" sz="29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73448" y="1613352"/>
            <a:ext cx="4711798" cy="26475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6462"/>
          <a:stretch/>
        </p:blipFill>
        <p:spPr>
          <a:xfrm>
            <a:off x="736708" y="1387823"/>
            <a:ext cx="4796140" cy="2882520"/>
          </a:xfrm>
          <a:prstGeom prst="rect">
            <a:avLst/>
          </a:prstGeom>
        </p:spPr>
      </p:pic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6090508" y="4619134"/>
            <a:ext cx="58566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часть юрты. </a:t>
            </a:r>
            <a:endParaRPr lang="ru-RU" alt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Башкирская </a:t>
            </a:r>
            <a:r>
              <a:rPr lang="ru-RU" alt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юрта в Музее археологии и </a:t>
            </a:r>
            <a:r>
              <a:rPr lang="ru-RU" alt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этнографии</a:t>
            </a:r>
            <a:endParaRPr lang="ru-RU" alt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5"/>
          <p:cNvSpPr>
            <a:spLocks noChangeArrowheads="1"/>
          </p:cNvSpPr>
          <p:nvPr/>
        </p:nvSpPr>
        <p:spPr bwMode="auto">
          <a:xfrm>
            <a:off x="239349" y="4515438"/>
            <a:ext cx="547260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Мужская часть юрты. </a:t>
            </a:r>
            <a:endParaRPr lang="ru-RU" altLang="ru-RU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Башкирская </a:t>
            </a:r>
            <a:r>
              <a:rPr lang="ru-RU" alt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юрта </a:t>
            </a:r>
            <a:r>
              <a:rPr lang="ru-RU" alt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alt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музее археологии и этнографии </a:t>
            </a:r>
          </a:p>
        </p:txBody>
      </p:sp>
      <p:pic>
        <p:nvPicPr>
          <p:cNvPr id="9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78387" y="267643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6941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29698" y="320510"/>
            <a:ext cx="6146277" cy="754145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Человечки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LEGO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композиции</a:t>
            </a:r>
            <a:endParaRPr lang="ru-RU" sz="28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0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44" b="6951"/>
          <a:stretch/>
        </p:blipFill>
        <p:spPr>
          <a:xfrm>
            <a:off x="1039010" y="1117399"/>
            <a:ext cx="3808852" cy="36327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601" t="20600" b="47900"/>
          <a:stretch/>
        </p:blipFill>
        <p:spPr>
          <a:xfrm>
            <a:off x="6049108" y="2204864"/>
            <a:ext cx="5568619" cy="3313790"/>
          </a:xfrm>
          <a:prstGeom prst="rect">
            <a:avLst/>
          </a:prstGeom>
        </p:spPr>
      </p:pic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6037385" y="1292549"/>
            <a:ext cx="55686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Одежда для человечков была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подобраны из элементов конструктора </a:t>
            </a:r>
            <a:endParaRPr lang="ru-RU" alt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239349" y="4481328"/>
            <a:ext cx="572091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ru-RU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также были нарисованы костюмы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бумаге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учетом цветовой гаммы, которая присутствовала в костюмах башкир</a:t>
            </a:r>
            <a:endParaRPr lang="ru-RU" alt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74692" y="295924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8811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628" y="518474"/>
            <a:ext cx="8389857" cy="810704"/>
          </a:xfrm>
          <a:solidFill>
            <a:srgbClr val="92D050"/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оссозданный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интерьер настоящих башкирских юрт</a:t>
            </a:r>
            <a:endParaRPr lang="ru-RU" sz="28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00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6075" y="1590790"/>
            <a:ext cx="5858183" cy="32952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52028" y="1505950"/>
            <a:ext cx="5839972" cy="3284984"/>
          </a:xfrm>
          <a:prstGeom prst="rect">
            <a:avLst/>
          </a:prstGeom>
        </p:spPr>
      </p:pic>
      <p:sp>
        <p:nvSpPr>
          <p:cNvPr id="10" name="Прямоугольник 1"/>
          <p:cNvSpPr>
            <a:spLocks noChangeArrowheads="1"/>
          </p:cNvSpPr>
          <p:nvPr/>
        </p:nvSpPr>
        <p:spPr bwMode="auto">
          <a:xfrm>
            <a:off x="141807" y="4807670"/>
            <a:ext cx="1194286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ru-RU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центре размещен очаг, юрта разделена перегородкой на две половины, мужскую и женскую. В каждой из половин присутствуют элементы башкирского быта (сундук, очаг, постель, кухонная утварь и даже люлька с младенцем в женской половине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alt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86156" y="305350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4070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4981" y="292230"/>
            <a:ext cx="6740166" cy="622170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занятия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кочевых башкир</a:t>
            </a:r>
            <a:endParaRPr lang="ru-RU" sz="28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10" name="Прямоугольник 1"/>
          <p:cNvSpPr>
            <a:spLocks noChangeArrowheads="1"/>
          </p:cNvSpPr>
          <p:nvPr/>
        </p:nvSpPr>
        <p:spPr bwMode="auto">
          <a:xfrm>
            <a:off x="138358" y="4009763"/>
            <a:ext cx="11942867" cy="2260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lnSpc>
                <a:spcPct val="115000"/>
              </a:lnSpc>
              <a:spcAft>
                <a:spcPts val="0"/>
              </a:spcAft>
              <a:buNone/>
            </a:pPr>
            <a:endParaRPr lang="ru-RU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  <a:buNone/>
            </a:pPr>
            <a:endParaRPr lang="ru-RU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Основное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занятие кочевых башкир – скотоводство. Главным образом разводили лошадей. На композиции можно увидеть два табуна, а рядом с ними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пастухов.</a:t>
            </a:r>
            <a:r>
              <a:rPr lang="ru-RU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Одним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 древних промыслов башкир является бортничество, на нашей композиции можно увидеть дерево с ульем и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пасеку.</a:t>
            </a:r>
            <a:r>
              <a:rPr lang="ru-RU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заднем плане макета видно, как  два охотника возвращаются с охоты. </a:t>
            </a:r>
            <a:endParaRPr lang="ru-RU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101" r="50000" b="18500"/>
          <a:stretch/>
        </p:blipFill>
        <p:spPr>
          <a:xfrm>
            <a:off x="501557" y="1568982"/>
            <a:ext cx="3841959" cy="31355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012" t="14585" r="9439" b="9249"/>
          <a:stretch/>
        </p:blipFill>
        <p:spPr>
          <a:xfrm>
            <a:off x="5416241" y="1393065"/>
            <a:ext cx="6048672" cy="3135525"/>
          </a:xfrm>
          <a:prstGeom prst="rect">
            <a:avLst/>
          </a:prstGeom>
        </p:spPr>
      </p:pic>
      <p:pic>
        <p:nvPicPr>
          <p:cNvPr id="7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33290" y="192228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5263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0652" y="650449"/>
            <a:ext cx="6617616" cy="725863"/>
          </a:xfrm>
          <a:solidFill>
            <a:srgbClr val="92D05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Завершающий этап создания макета</a:t>
            </a:r>
            <a:endParaRPr lang="ru-RU" sz="28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" name="Прямоугольник 1"/>
          <p:cNvSpPr>
            <a:spLocks noChangeArrowheads="1"/>
          </p:cNvSpPr>
          <p:nvPr/>
        </p:nvSpPr>
        <p:spPr bwMode="auto">
          <a:xfrm>
            <a:off x="138358" y="4967927"/>
            <a:ext cx="11942867" cy="117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lnSpc>
                <a:spcPct val="115000"/>
              </a:lnSpc>
              <a:spcAft>
                <a:spcPts val="0"/>
              </a:spcAft>
              <a:buNone/>
            </a:pPr>
            <a:endParaRPr lang="ru-RU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создания целостного макета, было уделено внимание и мелочам, костру, объединяющему всю долину, колодцу, торбе (кормушка для лошадей), телегам. </a:t>
            </a:r>
            <a:endParaRPr lang="ru-RU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38" t="5900" r="5900" b="14300"/>
          <a:stretch/>
        </p:blipFill>
        <p:spPr>
          <a:xfrm>
            <a:off x="7501120" y="2217223"/>
            <a:ext cx="4690880" cy="232504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93" t="8000" r="7680" b="5901"/>
          <a:stretch/>
        </p:blipFill>
        <p:spPr>
          <a:xfrm>
            <a:off x="4521572" y="1691083"/>
            <a:ext cx="2780445" cy="283057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01" t="15351" r="10800" b="24801"/>
          <a:stretch/>
        </p:blipFill>
        <p:spPr>
          <a:xfrm>
            <a:off x="228976" y="1992742"/>
            <a:ext cx="4171368" cy="2830571"/>
          </a:xfrm>
          <a:prstGeom prst="rect">
            <a:avLst/>
          </a:prstGeom>
        </p:spPr>
      </p:pic>
      <p:pic>
        <p:nvPicPr>
          <p:cNvPr id="9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54181" y="456179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326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84119" y="418472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89" t="8000" r="18500" b="16401"/>
          <a:stretch/>
        </p:blipFill>
        <p:spPr>
          <a:xfrm>
            <a:off x="1734532" y="332656"/>
            <a:ext cx="8917757" cy="629942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лия\Desktop\Downloads\IMG-20200407-WA01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080" y="160157"/>
            <a:ext cx="5429839" cy="6467662"/>
          </a:xfrm>
          <a:prstGeom prst="rect">
            <a:avLst/>
          </a:prstGeom>
          <a:noFill/>
        </p:spPr>
      </p:pic>
      <p:pic>
        <p:nvPicPr>
          <p:cNvPr id="1027" name="Picture 3" descr="C:\Users\Алия\Desktop\Downloads\IMG-20200508-WA0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1017" y="1253765"/>
            <a:ext cx="4452005" cy="5410986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68961" y="295924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 l="8167" t="34046" r="-46"/>
          <a:stretch>
            <a:fillRect/>
          </a:stretch>
        </p:blipFill>
        <p:spPr bwMode="auto">
          <a:xfrm>
            <a:off x="1715679" y="1245909"/>
            <a:ext cx="9294828" cy="5269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9101" y="3713232"/>
            <a:ext cx="9559901" cy="14681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b="1" dirty="0" smtClean="0">
                <a:solidFill>
                  <a:srgbClr val="FF0000"/>
                </a:solidFill>
              </a:rPr>
              <a:t>Спасибо за внимание</a:t>
            </a:r>
          </a:p>
          <a:p>
            <a:pPr marL="0" indent="0" algn="ctr">
              <a:buNone/>
            </a:pP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4" name="Picture 4" descr="http://att.nimc-ufa.ru/wp-content/uploads/2020/03/cropped-%D1%8D%D0%BC%D0%B1%D0%BB%D0%B5%D0%BC%D0%B0-%D0%BD%D0%B8%D0%BC%D1%8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72422" y="456179"/>
            <a:ext cx="1050431" cy="105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42333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Легкий дым</Template>
  <TotalTime>728</TotalTime>
  <Words>765</Words>
  <Application>Microsoft Office PowerPoint</Application>
  <PresentationFormat>Произвольный</PresentationFormat>
  <Paragraphs>187</Paragraphs>
  <Slides>29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29</vt:i4>
      </vt:variant>
    </vt:vector>
  </HeadingPairs>
  <TitlesOfParts>
    <vt:vector size="31" baseType="lpstr">
      <vt:lpstr>Легкий дым</vt:lpstr>
      <vt:lpstr>1_Легкий дым</vt:lpstr>
      <vt:lpstr>Слайд 1</vt:lpstr>
      <vt:lpstr>Слайд 2</vt:lpstr>
      <vt:lpstr> </vt:lpstr>
      <vt:lpstr>Слайд 4</vt:lpstr>
      <vt:lpstr>Слайд 5</vt:lpstr>
      <vt:lpstr>Проблемы современных школьников:</vt:lpstr>
      <vt:lpstr>Человек XXI века</vt:lpstr>
      <vt:lpstr>Слайд 8</vt:lpstr>
      <vt:lpstr>Слайд 9</vt:lpstr>
      <vt:lpstr>   Что же такое  системно-деятельностный подход  обучения?</vt:lpstr>
      <vt:lpstr>Д. Дьюи </vt:lpstr>
      <vt:lpstr> Главная методическая цель урока  при системно-деятельностном обучении –  создание условий для проявления познавательной активности учеников</vt:lpstr>
      <vt:lpstr>Обязательным элементом на уроке является обращение к личному опыту детей и их размышлениям по обсуждаемой теме. </vt:lpstr>
      <vt:lpstr>Система дидактических принципов</vt:lpstr>
      <vt:lpstr>Слайд 15</vt:lpstr>
      <vt:lpstr> Типология уроков  в дидактической системе деятельностного метода  </vt:lpstr>
      <vt:lpstr>Особенности урока в рамках деятельного подхода</vt:lpstr>
      <vt:lpstr>Слайд 18</vt:lpstr>
      <vt:lpstr> «Создание макета  «Башкиры на кочевке»  с помощью конструктора LEGO» </vt:lpstr>
      <vt:lpstr>Процесс сборки юрты</vt:lpstr>
      <vt:lpstr>Интерьер настоящих башкирских юрт</vt:lpstr>
      <vt:lpstr>Человечки LEGO для композиции</vt:lpstr>
      <vt:lpstr>Воссозданный интерьер настоящих башкирских юрт</vt:lpstr>
      <vt:lpstr>Основные занятия кочевых башкир</vt:lpstr>
      <vt:lpstr>Завершающий этап создания макета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ВОСПИТАНИЕ ТОЛЕРАНТНОСТИ  НА ПРИМЕРЕ ДЕТСКОЙ ЛИТЕРАТУРЫ</dc:title>
  <dc:creator>feldman60@list.ru</dc:creator>
  <cp:lastModifiedBy>Алия</cp:lastModifiedBy>
  <cp:revision>56</cp:revision>
  <dcterms:created xsi:type="dcterms:W3CDTF">2020-01-24T16:36:49Z</dcterms:created>
  <dcterms:modified xsi:type="dcterms:W3CDTF">2022-01-12T16:21:46Z</dcterms:modified>
</cp:coreProperties>
</file>