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handoutMasterIdLst>
    <p:handoutMasterId r:id="rId25"/>
  </p:handoutMasterIdLst>
  <p:sldIdLst>
    <p:sldId id="270" r:id="rId5"/>
    <p:sldId id="256" r:id="rId6"/>
    <p:sldId id="257" r:id="rId7"/>
    <p:sldId id="265" r:id="rId8"/>
    <p:sldId id="258" r:id="rId9"/>
    <p:sldId id="266" r:id="rId10"/>
    <p:sldId id="259" r:id="rId11"/>
    <p:sldId id="267" r:id="rId12"/>
    <p:sldId id="260" r:id="rId13"/>
    <p:sldId id="268" r:id="rId14"/>
    <p:sldId id="261" r:id="rId15"/>
    <p:sldId id="269" r:id="rId16"/>
    <p:sldId id="262" r:id="rId17"/>
    <p:sldId id="263" r:id="rId18"/>
    <p:sldId id="271" r:id="rId19"/>
    <p:sldId id="272" r:id="rId20"/>
    <p:sldId id="273" r:id="rId21"/>
    <p:sldId id="274" r:id="rId22"/>
    <p:sldId id="264" r:id="rId23"/>
    <p:sldId id="275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D3FF"/>
    <a:srgbClr val="79D9FF"/>
    <a:srgbClr val="F4BBFF"/>
    <a:srgbClr val="31CB31"/>
    <a:srgbClr val="FDD100"/>
    <a:srgbClr val="1F74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9" d="100"/>
          <a:sy n="59" d="100"/>
        </p:scale>
        <p:origin x="160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AEEAA5-93AF-47F9-9B91-DF726A727AF6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D263AB-F390-4FB4-8143-322A3543A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9660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rgbClr val="57D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117271" y="1143000"/>
            <a:ext cx="7957458" cy="2677886"/>
          </a:xfrm>
        </p:spPr>
        <p:txBody>
          <a:bodyPr anchor="ctr"/>
          <a:lstStyle>
            <a:lvl1pPr algn="ctr">
              <a:defRPr sz="600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Название презентации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3194957" y="4006362"/>
            <a:ext cx="5802086" cy="544673"/>
          </a:xfr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</p:spTree>
    <p:extLst>
      <p:ext uri="{BB962C8B-B14F-4D97-AF65-F5344CB8AC3E}">
        <p14:creationId xmlns:p14="http://schemas.microsoft.com/office/powerpoint/2010/main" val="750996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1">
    <p:bg>
      <p:bgPr>
        <a:solidFill>
          <a:srgbClr val="57D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750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2">
    <p:bg>
      <p:bgPr>
        <a:solidFill>
          <a:srgbClr val="1F74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84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3">
    <p:bg>
      <p:bgPr>
        <a:solidFill>
          <a:srgbClr val="31CB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809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4">
    <p:bg>
      <p:bgPr>
        <a:solidFill>
          <a:srgbClr val="F4B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96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5">
    <p:bg>
      <p:bgPr>
        <a:solidFill>
          <a:srgbClr val="79D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0053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_6">
    <p:bg>
      <p:bgPr>
        <a:solidFill>
          <a:srgbClr val="FDD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215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нальный слайд">
    <p:bg>
      <p:bgPr>
        <a:solidFill>
          <a:srgbClr val="57D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117271" y="1143000"/>
            <a:ext cx="7957458" cy="2677886"/>
          </a:xfrm>
        </p:spPr>
        <p:txBody>
          <a:bodyPr anchor="ctr"/>
          <a:lstStyle>
            <a:lvl1pPr algn="ctr">
              <a:defRPr sz="6000" baseline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Финальное поздравление</a:t>
            </a:r>
          </a:p>
        </p:txBody>
      </p:sp>
    </p:spTree>
    <p:extLst>
      <p:ext uri="{BB962C8B-B14F-4D97-AF65-F5344CB8AC3E}">
        <p14:creationId xmlns:p14="http://schemas.microsoft.com/office/powerpoint/2010/main" val="1232556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B10E5-E7F4-4A0C-A17F-7BDE1227269E}" type="datetimeFigureOut">
              <a:rPr lang="ru-RU" smtClean="0"/>
              <a:t>07.05.2020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9511D-E764-4C1E-9794-0B587D7708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154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0" r:id="rId3"/>
    <p:sldLayoutId id="2147483660" r:id="rId4"/>
    <p:sldLayoutId id="2147483661" r:id="rId5"/>
    <p:sldLayoutId id="2147483664" r:id="rId6"/>
    <p:sldLayoutId id="2147483651" r:id="rId7"/>
    <p:sldLayoutId id="2147483662" r:id="rId8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5.jpe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0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3.jpeg"/><Relationship Id="rId7" Type="http://schemas.openxmlformats.org/officeDocument/2006/relationships/image" Target="../media/image26.png"/><Relationship Id="rId12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image" Target="../media/image14.png"/><Relationship Id="rId10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31.png"/><Relationship Id="rId3" Type="http://schemas.openxmlformats.org/officeDocument/2006/relationships/image" Target="../media/image29.png"/><Relationship Id="rId7" Type="http://schemas.openxmlformats.org/officeDocument/2006/relationships/image" Target="../media/image8.png"/><Relationship Id="rId12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7.png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image" Target="../media/image30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3.jpeg"/><Relationship Id="rId7" Type="http://schemas.openxmlformats.org/officeDocument/2006/relationships/image" Target="../media/image1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37.png"/><Relationship Id="rId5" Type="http://schemas.openxmlformats.org/officeDocument/2006/relationships/image" Target="../media/image21.png"/><Relationship Id="rId10" Type="http://schemas.openxmlformats.org/officeDocument/2006/relationships/image" Target="../media/image36.png"/><Relationship Id="rId4" Type="http://schemas.openxmlformats.org/officeDocument/2006/relationships/image" Target="../media/image3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39.png"/><Relationship Id="rId5" Type="http://schemas.openxmlformats.org/officeDocument/2006/relationships/image" Target="../media/image21.png"/><Relationship Id="rId10" Type="http://schemas.openxmlformats.org/officeDocument/2006/relationships/image" Target="../media/image36.png"/><Relationship Id="rId4" Type="http://schemas.openxmlformats.org/officeDocument/2006/relationships/image" Target="../media/image38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9.png"/><Relationship Id="rId3" Type="http://schemas.openxmlformats.org/officeDocument/2006/relationships/image" Target="../media/image41.jpeg"/><Relationship Id="rId7" Type="http://schemas.openxmlformats.org/officeDocument/2006/relationships/image" Target="../media/image28.png"/><Relationship Id="rId12" Type="http://schemas.openxmlformats.org/officeDocument/2006/relationships/image" Target="../media/image1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png"/><Relationship Id="rId11" Type="http://schemas.openxmlformats.org/officeDocument/2006/relationships/image" Target="../media/image7.png"/><Relationship Id="rId5" Type="http://schemas.openxmlformats.org/officeDocument/2006/relationships/image" Target="../media/image37.png"/><Relationship Id="rId10" Type="http://schemas.openxmlformats.org/officeDocument/2006/relationships/image" Target="../media/image11.png"/><Relationship Id="rId4" Type="http://schemas.openxmlformats.org/officeDocument/2006/relationships/image" Target="../media/image42.png"/><Relationship Id="rId9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6.png"/><Relationship Id="rId3" Type="http://schemas.openxmlformats.org/officeDocument/2006/relationships/image" Target="../media/image30.png"/><Relationship Id="rId7" Type="http://schemas.openxmlformats.org/officeDocument/2006/relationships/image" Target="../media/image43.png"/><Relationship Id="rId12" Type="http://schemas.openxmlformats.org/officeDocument/2006/relationships/image" Target="../media/image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11" Type="http://schemas.openxmlformats.org/officeDocument/2006/relationships/image" Target="../media/image17.png"/><Relationship Id="rId5" Type="http://schemas.openxmlformats.org/officeDocument/2006/relationships/image" Target="../media/image36.png"/><Relationship Id="rId10" Type="http://schemas.openxmlformats.org/officeDocument/2006/relationships/image" Target="../media/image7.png"/><Relationship Id="rId4" Type="http://schemas.openxmlformats.org/officeDocument/2006/relationships/image" Target="../media/image45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46.png"/><Relationship Id="rId12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48.png"/><Relationship Id="rId10" Type="http://schemas.openxmlformats.org/officeDocument/2006/relationships/image" Target="../media/image50.png"/><Relationship Id="rId4" Type="http://schemas.openxmlformats.org/officeDocument/2006/relationships/image" Target="../media/image24.png"/><Relationship Id="rId9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12" Type="http://schemas.openxmlformats.org/officeDocument/2006/relationships/image" Target="../media/image5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pn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52.png"/><Relationship Id="rId9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54.png"/><Relationship Id="rId7" Type="http://schemas.openxmlformats.org/officeDocument/2006/relationships/image" Target="../media/image28.png"/><Relationship Id="rId12" Type="http://schemas.openxmlformats.org/officeDocument/2006/relationships/image" Target="../media/image5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8.png"/><Relationship Id="rId5" Type="http://schemas.openxmlformats.org/officeDocument/2006/relationships/image" Target="../media/image43.png"/><Relationship Id="rId10" Type="http://schemas.openxmlformats.org/officeDocument/2006/relationships/image" Target="../media/image35.png"/><Relationship Id="rId4" Type="http://schemas.openxmlformats.org/officeDocument/2006/relationships/image" Target="../media/image55.png"/><Relationship Id="rId9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46.png"/><Relationship Id="rId3" Type="http://schemas.openxmlformats.org/officeDocument/2006/relationships/image" Target="../media/image57.png"/><Relationship Id="rId7" Type="http://schemas.openxmlformats.org/officeDocument/2006/relationships/image" Target="../media/image28.png"/><Relationship Id="rId12" Type="http://schemas.openxmlformats.org/officeDocument/2006/relationships/image" Target="../media/image49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8.png"/><Relationship Id="rId5" Type="http://schemas.openxmlformats.org/officeDocument/2006/relationships/image" Target="../media/image43.png"/><Relationship Id="rId10" Type="http://schemas.openxmlformats.org/officeDocument/2006/relationships/image" Target="../media/image35.png"/><Relationship Id="rId4" Type="http://schemas.openxmlformats.org/officeDocument/2006/relationships/image" Target="../media/image58.png"/><Relationship Id="rId9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9.jpe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0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60.jpeg"/><Relationship Id="rId7" Type="http://schemas.openxmlformats.org/officeDocument/2006/relationships/image" Target="../media/image1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37.png"/><Relationship Id="rId5" Type="http://schemas.openxmlformats.org/officeDocument/2006/relationships/image" Target="../media/image21.png"/><Relationship Id="rId10" Type="http://schemas.openxmlformats.org/officeDocument/2006/relationships/image" Target="../media/image36.png"/><Relationship Id="rId4" Type="http://schemas.openxmlformats.org/officeDocument/2006/relationships/image" Target="../media/image34.png"/><Relationship Id="rId9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39.png"/><Relationship Id="rId5" Type="http://schemas.openxmlformats.org/officeDocument/2006/relationships/image" Target="../media/image21.png"/><Relationship Id="rId10" Type="http://schemas.openxmlformats.org/officeDocument/2006/relationships/image" Target="../media/image36.png"/><Relationship Id="rId4" Type="http://schemas.openxmlformats.org/officeDocument/2006/relationships/image" Target="../media/image38.png"/><Relationship Id="rId9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11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10.png"/><Relationship Id="rId4" Type="http://schemas.openxmlformats.org/officeDocument/2006/relationships/image" Target="../media/image61.png"/><Relationship Id="rId9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1.png"/><Relationship Id="rId7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969" y="3284113"/>
            <a:ext cx="7585656" cy="373487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79277" y="4281796"/>
            <a:ext cx="6096000" cy="167840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>
              <a:lnSpc>
                <a:spcPct val="90000"/>
              </a:lnSpc>
              <a:spcBef>
                <a:spcPts val="1000"/>
              </a:spcBef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/>
                <a:ea typeface="Verdana" panose="020B0604030504040204" pitchFamily="34" charset="0"/>
                <a:cs typeface="Verdana" panose="020B0604030504040204" pitchFamily="34" charset="0"/>
              </a:rPr>
              <a:t>Инструктор по физической культуре</a:t>
            </a:r>
          </a:p>
          <a:p>
            <a:pPr lvl="0" algn="r">
              <a:lnSpc>
                <a:spcPct val="90000"/>
              </a:lnSpc>
              <a:spcBef>
                <a:spcPts val="1000"/>
              </a:spcBef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/>
                <a:ea typeface="Verdana" panose="020B0604030504040204" pitchFamily="34" charset="0"/>
                <a:cs typeface="Verdana" panose="020B0604030504040204" pitchFamily="34" charset="0"/>
              </a:rPr>
              <a:t> МАДОУ Детский сад №300 </a:t>
            </a:r>
          </a:p>
          <a:p>
            <a:pPr lvl="0" algn="r">
              <a:lnSpc>
                <a:spcPct val="90000"/>
              </a:lnSpc>
              <a:spcBef>
                <a:spcPts val="1000"/>
              </a:spcBef>
            </a:pP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/>
                <a:ea typeface="Verdana" panose="020B0604030504040204" pitchFamily="34" charset="0"/>
                <a:cs typeface="Verdana" panose="020B0604030504040204" pitchFamily="34" charset="0"/>
              </a:rPr>
              <a:t>Ситдикова Анастасия Валерьевна</a:t>
            </a:r>
          </a:p>
        </p:txBody>
      </p:sp>
      <p:pic>
        <p:nvPicPr>
          <p:cNvPr id="8" name="Рисунок 7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4070" y="21272"/>
            <a:ext cx="5563062" cy="46363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209" y="347728"/>
            <a:ext cx="2768521" cy="41633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590" y="1832214"/>
            <a:ext cx="864687" cy="1014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09" y="5300827"/>
            <a:ext cx="864687" cy="1014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259" y="632078"/>
            <a:ext cx="864687" cy="101450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497" y="437645"/>
            <a:ext cx="689834" cy="7016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0493" y="840618"/>
            <a:ext cx="416144" cy="40162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442" y="4920186"/>
            <a:ext cx="416144" cy="40162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023" y="2193356"/>
            <a:ext cx="450734" cy="47205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065" y="5960204"/>
            <a:ext cx="450734" cy="472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0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8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4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420" y="404674"/>
            <a:ext cx="8733160" cy="48729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0035" y="1476360"/>
            <a:ext cx="6873358" cy="3183909"/>
          </a:xfrm>
        </p:spPr>
        <p:txBody>
          <a:bodyPr>
            <a:normAutofit fontScale="90000"/>
          </a:bodyPr>
          <a:lstStyle/>
          <a:p>
            <a:r>
              <a:rPr lang="ru-RU" sz="4800" dirty="0" smtClean="0">
                <a:latin typeface="+mj-lt"/>
              </a:rPr>
              <a:t>Квест как одна из форм работы по развитию умственных и физических способностей старших дошкольников</a:t>
            </a:r>
            <a:br>
              <a:rPr lang="ru-RU" sz="4800" dirty="0" smtClean="0">
                <a:latin typeface="+mj-lt"/>
              </a:rPr>
            </a:br>
            <a:endParaRPr lang="ru-RU" sz="4800" dirty="0"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73" y="539880"/>
            <a:ext cx="825074" cy="9680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0493" y="840618"/>
            <a:ext cx="416144" cy="4016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340" y="5503056"/>
            <a:ext cx="372494" cy="3901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88" y="5010771"/>
            <a:ext cx="645282" cy="6452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73" y="1288728"/>
            <a:ext cx="435429" cy="4383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576" y="5726069"/>
            <a:ext cx="674234" cy="6742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1452" y="1183517"/>
            <a:ext cx="689834" cy="7016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4013" y="5871145"/>
            <a:ext cx="332356" cy="34807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365" y="5317239"/>
            <a:ext cx="678255" cy="79577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8509">
            <a:off x="10027607" y="2857723"/>
            <a:ext cx="1319550" cy="290021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8086">
            <a:off x="8853325" y="4076756"/>
            <a:ext cx="904353" cy="198765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45" y="3412672"/>
            <a:ext cx="1619015" cy="253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28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" dur="8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4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4" dur="8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4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7" dur="8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4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0" dur="8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4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3" dur="8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4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36" y="237744"/>
            <a:ext cx="7854696" cy="4489704"/>
          </a:xfrm>
          <a:prstGeom prst="rect">
            <a:avLst/>
          </a:prstGeom>
        </p:spPr>
      </p:pic>
      <p:pic>
        <p:nvPicPr>
          <p:cNvPr id="1026" name="Picture 2" descr="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662" y="1091957"/>
            <a:ext cx="5692462" cy="28154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3273552"/>
            <a:ext cx="5586984" cy="3172968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890033" y="4099064"/>
            <a:ext cx="3855174" cy="17465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Что же такое КВЕСТ?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864" y="2889504"/>
            <a:ext cx="2002536" cy="3136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537" y="1428865"/>
            <a:ext cx="779556" cy="8034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56" y="632079"/>
            <a:ext cx="864687" cy="1014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184" y="1428865"/>
            <a:ext cx="450734" cy="4720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605" y="938588"/>
            <a:ext cx="457418" cy="460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985" y="4827010"/>
            <a:ext cx="817948" cy="9596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278" y="5501095"/>
            <a:ext cx="505709" cy="50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26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50" y="424754"/>
            <a:ext cx="8223032" cy="56401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0851">
            <a:off x="9143443" y="2141374"/>
            <a:ext cx="1206965" cy="3496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752" y="3712573"/>
            <a:ext cx="751163" cy="217616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082117" y="1566263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/>
              <a:t>Квест – это увлекательная игра, пропитанная духом авантюризма, подходящая для всех возрастных категорий, в которой определенные задачи для достижения конкретной цели. Такая игра наполняется самым различным содержанием и решает множество задач – от творческих до интеллектуальных. Следует отметить, что квесты могут быть проведены как в помещениях детского сада (группа, музыкальный и спортивный залы, кабинеты специалистов, так и на открытом воздухе (территория детского сада, парк, лес, город, что предоставляет возможность использовать все окружающее пространство в реализации поставленных целей.</a:t>
            </a:r>
            <a:endParaRPr lang="ru-RU" sz="18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66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090" y="119784"/>
            <a:ext cx="8052890" cy="4606444"/>
          </a:xfrm>
          <a:prstGeom prst="rect">
            <a:avLst/>
          </a:prstGeom>
        </p:spPr>
      </p:pic>
      <p:pic>
        <p:nvPicPr>
          <p:cNvPr id="2050" name="Picture 2" descr="https://st.kvestiks.ru/files/content/scenarios/kollaz-12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259" y="957158"/>
            <a:ext cx="4102762" cy="30770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95" y="3358809"/>
            <a:ext cx="5588379" cy="31681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393" y="2889262"/>
            <a:ext cx="2001007" cy="3136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894" y="5006189"/>
            <a:ext cx="739549" cy="7395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927" y="5745738"/>
            <a:ext cx="496967" cy="479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26500" y="978010"/>
            <a:ext cx="526247" cy="5078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5963" y="1374526"/>
            <a:ext cx="690873" cy="8105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890033" y="4099064"/>
            <a:ext cx="3855174" cy="17465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Что представляет собой квест?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036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754" y="433075"/>
            <a:ext cx="8820494" cy="56235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91304">
            <a:off x="8180249" y="3564578"/>
            <a:ext cx="1026529" cy="23337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1516">
            <a:off x="9146312" y="2079797"/>
            <a:ext cx="1583826" cy="3600683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574068" y="1525782"/>
            <a:ext cx="60634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600" dirty="0"/>
              <a:t>Образовательный квест представляет собой  инновационную форму </a:t>
            </a:r>
            <a:endParaRPr lang="ru-RU" sz="2600" dirty="0" smtClean="0"/>
          </a:p>
          <a:p>
            <a:r>
              <a:rPr lang="ru-RU" sz="2600" dirty="0" smtClean="0"/>
              <a:t>развивающих </a:t>
            </a:r>
            <a:r>
              <a:rPr lang="ru-RU" sz="2600" dirty="0"/>
              <a:t>и досуговых программ, посредством которых дети включаются в активную деятельность, полностью погружаясь в происходящие события и получая позитивный настрой.</a:t>
            </a:r>
            <a:endParaRPr lang="ru-RU" sz="2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94" y="590196"/>
            <a:ext cx="759960" cy="7756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754" y="1308113"/>
            <a:ext cx="488751" cy="4717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876" y="5964121"/>
            <a:ext cx="739549" cy="73954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252" y="5729100"/>
            <a:ext cx="496967" cy="47963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4835" y="4376523"/>
            <a:ext cx="526247" cy="5078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6055" y="4868749"/>
            <a:ext cx="690873" cy="81057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46" y="3323594"/>
            <a:ext cx="434825" cy="45539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811" y="645660"/>
            <a:ext cx="865254" cy="88012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870" y="5552203"/>
            <a:ext cx="626878" cy="65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1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36" y="237744"/>
            <a:ext cx="7854696" cy="4489704"/>
          </a:xfrm>
          <a:prstGeom prst="rect">
            <a:avLst/>
          </a:prstGeom>
        </p:spPr>
      </p:pic>
      <p:pic>
        <p:nvPicPr>
          <p:cNvPr id="18" name="Picture 2" descr="https://im0-tub-ru.yandex.net/i?id=788a6b44c77277e31c88b4e9f9958d9c-l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993" y="1048079"/>
            <a:ext cx="4360101" cy="29285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3273552"/>
            <a:ext cx="5586984" cy="3172968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890033" y="4099064"/>
            <a:ext cx="3855174" cy="17465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Какие возможности дает квест?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18" y="731860"/>
            <a:ext cx="827711" cy="7703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021" y="1317496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566" y="5603734"/>
            <a:ext cx="437421" cy="42216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43" y="1170529"/>
            <a:ext cx="473130" cy="45662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2104" y="1536572"/>
            <a:ext cx="693032" cy="70732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864" y="2889504"/>
            <a:ext cx="2000978" cy="313639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158" y="4972347"/>
            <a:ext cx="766685" cy="71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98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064" y="267808"/>
            <a:ext cx="8128340" cy="55752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7744">
            <a:off x="9030950" y="2070306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921126" y="1336360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dirty="0"/>
              <a:t>квест дает возможность каждому игроку проявить свои знания, умения индивидуальные способности, а также способствует формированию коммуникативных навыков и сплочению коллектива участников. Элемент непредсказуемости и соревновательный аспект, присутствующие в квесте, позволяют развивать аналитические способности, стремление к самосовершенствованию, воображение и креативность. Использование такой формы работы предоставляет возможность в значительной мере расширить границы образовательного пространства, по сравнению с традиционной образовательной деятельностью.</a:t>
            </a:r>
            <a:endParaRPr lang="ru-RU" sz="18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0761">
            <a:off x="8356004" y="3795026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875" y="4694214"/>
            <a:ext cx="733758" cy="748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9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36" y="237744"/>
            <a:ext cx="7854696" cy="4489704"/>
          </a:xfrm>
          <a:prstGeom prst="rect">
            <a:avLst/>
          </a:prstGeom>
        </p:spPr>
      </p:pic>
      <p:pic>
        <p:nvPicPr>
          <p:cNvPr id="1026" name="Picture 2" descr="https://www.maam.ru/upload/blogs/detsad-335636-15033322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050" y="989190"/>
            <a:ext cx="4009121" cy="30191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3273552"/>
            <a:ext cx="5586984" cy="31729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864" y="2889504"/>
            <a:ext cx="2000978" cy="31363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8500" y="1384344"/>
            <a:ext cx="710972" cy="7256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072" y="5045083"/>
            <a:ext cx="657293" cy="77118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5669" y="967309"/>
            <a:ext cx="481119" cy="48436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414" y="5606630"/>
            <a:ext cx="416453" cy="41926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71" y="3332125"/>
            <a:ext cx="391089" cy="40958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30" y="5045083"/>
            <a:ext cx="414623" cy="43423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11" y="680933"/>
            <a:ext cx="747851" cy="77074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779" y="4541526"/>
            <a:ext cx="355050" cy="37184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65" y="1301136"/>
            <a:ext cx="385530" cy="388135"/>
          </a:xfrm>
          <a:prstGeom prst="rect">
            <a:avLst/>
          </a:prstGeom>
        </p:spPr>
      </p:pic>
      <p:sp>
        <p:nvSpPr>
          <p:cNvPr id="24" name="Заголовок 1"/>
          <p:cNvSpPr txBox="1">
            <a:spLocks/>
          </p:cNvSpPr>
          <p:nvPr/>
        </p:nvSpPr>
        <p:spPr>
          <a:xfrm>
            <a:off x="2031526" y="4130509"/>
            <a:ext cx="3802429" cy="1685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Что следует учитывать при разработке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и реализации образовательных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квестов?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5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52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064" y="585216"/>
            <a:ext cx="7665577" cy="5257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0699">
            <a:off x="9097104" y="1956787"/>
            <a:ext cx="1618228" cy="36788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37733">
            <a:off x="8223050" y="3668621"/>
            <a:ext cx="1011181" cy="229882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747685" y="1525782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/>
              <a:t>- </a:t>
            </a:r>
            <a:r>
              <a:rPr lang="ru-RU" sz="3600" u="sng" dirty="0"/>
              <a:t>Сформулировать</a:t>
            </a:r>
            <a:r>
              <a:rPr lang="ru-RU" sz="3600" dirty="0"/>
              <a:t> цель и задачи, которые необходимо реализовать</a:t>
            </a:r>
          </a:p>
          <a:p>
            <a:r>
              <a:rPr lang="ru-RU" sz="3600" dirty="0"/>
              <a:t>- </a:t>
            </a:r>
            <a:r>
              <a:rPr lang="ru-RU" sz="3600" u="sng" dirty="0"/>
              <a:t>Определить</a:t>
            </a:r>
            <a:r>
              <a:rPr lang="ru-RU" sz="3600" dirty="0"/>
              <a:t> целевую аудиторию и количество участников</a:t>
            </a:r>
          </a:p>
          <a:p>
            <a:r>
              <a:rPr lang="ru-RU" sz="3600" dirty="0"/>
              <a:t>- </a:t>
            </a:r>
            <a:r>
              <a:rPr lang="ru-RU" sz="3600" u="sng" dirty="0" smtClean="0"/>
              <a:t>Разработать</a:t>
            </a:r>
            <a:r>
              <a:rPr lang="ru-RU" sz="3600" dirty="0" smtClean="0"/>
              <a:t> сценарий</a:t>
            </a:r>
            <a:r>
              <a:rPr lang="ru-RU" sz="3600" dirty="0"/>
              <a:t> (сюжет и форма проведения)</a:t>
            </a:r>
          </a:p>
          <a:p>
            <a:r>
              <a:rPr lang="ru-RU" sz="3600" dirty="0"/>
              <a:t>- </a:t>
            </a:r>
            <a:r>
              <a:rPr lang="ru-RU" sz="3600" u="sng" dirty="0"/>
              <a:t>Организовать</a:t>
            </a:r>
            <a:r>
              <a:rPr lang="ru-RU" sz="3600" dirty="0"/>
              <a:t> пространство и подобрать ресурсы</a:t>
            </a:r>
          </a:p>
          <a:p>
            <a:r>
              <a:rPr lang="ru-RU" sz="3600" dirty="0"/>
              <a:t>- </a:t>
            </a:r>
            <a:r>
              <a:rPr lang="ru-RU" sz="3600" u="sng" dirty="0"/>
              <a:t>Определить</a:t>
            </a:r>
            <a:r>
              <a:rPr lang="ru-RU" sz="3600" dirty="0"/>
              <a:t> организаторов, количество помощников</a:t>
            </a:r>
          </a:p>
          <a:p>
            <a:r>
              <a:rPr lang="ru-RU" sz="3600" dirty="0"/>
              <a:t>- </a:t>
            </a:r>
            <a:r>
              <a:rPr lang="ru-RU" sz="3600" u="sng" dirty="0"/>
              <a:t>Назначить</a:t>
            </a:r>
            <a:r>
              <a:rPr lang="ru-RU" sz="3600" dirty="0"/>
              <a:t> дату и время игры</a:t>
            </a:r>
          </a:p>
          <a:p>
            <a:r>
              <a:rPr lang="ru-RU" sz="3600" dirty="0"/>
              <a:t>- </a:t>
            </a:r>
            <a:r>
              <a:rPr lang="ru-RU" sz="3600" u="sng" dirty="0"/>
              <a:t>Заинтриговать</a:t>
            </a:r>
            <a:r>
              <a:rPr lang="ru-RU" sz="3600" dirty="0"/>
              <a:t> участников.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19" y="5843016"/>
            <a:ext cx="710972" cy="7256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961" y="450948"/>
            <a:ext cx="852941" cy="10007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6205" y="1209493"/>
            <a:ext cx="481119" cy="484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762" y="5687504"/>
            <a:ext cx="416453" cy="41926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71" y="3332125"/>
            <a:ext cx="391089" cy="40958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799" y="5843016"/>
            <a:ext cx="414623" cy="43423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29" y="680933"/>
            <a:ext cx="747851" cy="77074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420" y="6277250"/>
            <a:ext cx="355050" cy="37184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663" y="1257609"/>
            <a:ext cx="385530" cy="38813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822" y="4686515"/>
            <a:ext cx="673220" cy="684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2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36" y="237744"/>
            <a:ext cx="7854696" cy="44897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0645" y="1168843"/>
            <a:ext cx="3599678" cy="2703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3273552"/>
            <a:ext cx="5586984" cy="3172968"/>
          </a:xfrm>
          <a:prstGeom prst="rect">
            <a:avLst/>
          </a:prstGeom>
        </p:spPr>
      </p:pic>
      <p:pic>
        <p:nvPicPr>
          <p:cNvPr id="5" name="Рисунок 4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864" y="2889504"/>
            <a:ext cx="2002536" cy="3136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14" y="1313226"/>
            <a:ext cx="454479" cy="4759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47" y="718784"/>
            <a:ext cx="679567" cy="6912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62" y="3273552"/>
            <a:ext cx="444736" cy="42922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2831" y="1194354"/>
            <a:ext cx="446937" cy="43134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2404" y="1577720"/>
            <a:ext cx="677992" cy="6919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776" y="5006897"/>
            <a:ext cx="739549" cy="73954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672" y="5507013"/>
            <a:ext cx="475651" cy="47886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572" y="317846"/>
            <a:ext cx="389164" cy="407570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1890033" y="4099064"/>
            <a:ext cx="3855174" cy="17465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Какова же структура квеста?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660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064" y="585216"/>
            <a:ext cx="7665577" cy="5257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1592">
            <a:off x="9060182" y="2042292"/>
            <a:ext cx="1666786" cy="36633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4887">
            <a:off x="8198523" y="3655952"/>
            <a:ext cx="1072691" cy="2357646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747685" y="1525782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/>
              <a:t>- </a:t>
            </a:r>
            <a:r>
              <a:rPr lang="ru-RU" sz="3600" u="sng" dirty="0"/>
              <a:t>Введение</a:t>
            </a:r>
            <a:r>
              <a:rPr lang="ru-RU" sz="3600" dirty="0"/>
              <a:t> (выбор сюжета, распределение ролей)</a:t>
            </a:r>
          </a:p>
          <a:p>
            <a:r>
              <a:rPr lang="ru-RU" sz="3600" dirty="0"/>
              <a:t>- </a:t>
            </a:r>
            <a:r>
              <a:rPr lang="ru-RU" sz="3600" u="sng" dirty="0"/>
              <a:t>Задания</a:t>
            </a:r>
            <a:r>
              <a:rPr lang="ru-RU" sz="3600" dirty="0"/>
              <a:t> (проработка этапов, подбор вопросов, ролевые задания)</a:t>
            </a:r>
          </a:p>
          <a:p>
            <a:r>
              <a:rPr lang="ru-RU" sz="3600" dirty="0"/>
              <a:t>- </a:t>
            </a:r>
            <a:r>
              <a:rPr lang="ru-RU" sz="3600" u="sng" dirty="0"/>
              <a:t>Порядок выполнения</a:t>
            </a:r>
            <a:r>
              <a:rPr lang="ru-RU" sz="3600" dirty="0"/>
              <a:t> (система бонусов и штрафов)</a:t>
            </a:r>
          </a:p>
          <a:p>
            <a:r>
              <a:rPr lang="ru-RU" sz="3600" dirty="0"/>
              <a:t>- </a:t>
            </a:r>
            <a:r>
              <a:rPr lang="ru-RU" sz="3600" u="sng" dirty="0"/>
              <a:t>Оценка</a:t>
            </a:r>
            <a:r>
              <a:rPr lang="ru-RU" sz="3600" dirty="0"/>
              <a:t> (способы подведения итогов, вознаграждения).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14" y="1313226"/>
            <a:ext cx="454479" cy="4759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47" y="718784"/>
            <a:ext cx="679567" cy="6912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62" y="3273552"/>
            <a:ext cx="444736" cy="42922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793" y="1078969"/>
            <a:ext cx="446937" cy="43134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7066" y="550749"/>
            <a:ext cx="677992" cy="69197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00" y="5733647"/>
            <a:ext cx="739549" cy="73954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310" y="5760663"/>
            <a:ext cx="475651" cy="4788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107" y="188704"/>
            <a:ext cx="389164" cy="40757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4802" y="5135352"/>
            <a:ext cx="712493" cy="72473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473" y="5803825"/>
            <a:ext cx="454479" cy="47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3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17" y="476462"/>
            <a:ext cx="7854696" cy="4489704"/>
          </a:xfrm>
          <a:prstGeom prst="rect">
            <a:avLst/>
          </a:prstGeom>
        </p:spPr>
      </p:pic>
      <p:pic>
        <p:nvPicPr>
          <p:cNvPr id="4" name="Рисунок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3273552"/>
            <a:ext cx="5586984" cy="31729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864" y="2889504"/>
            <a:ext cx="2002536" cy="30423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842" y="1395218"/>
            <a:ext cx="499426" cy="5028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831" y="5523297"/>
            <a:ext cx="405780" cy="40852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90" y="623080"/>
            <a:ext cx="807211" cy="94707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860" y="1453299"/>
            <a:ext cx="689471" cy="71057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5584" y="1028627"/>
            <a:ext cx="405493" cy="42467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70" y="3536497"/>
            <a:ext cx="487136" cy="47014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365" y="5020666"/>
            <a:ext cx="706892" cy="706892"/>
          </a:xfrm>
          <a:prstGeom prst="rect">
            <a:avLst/>
          </a:prstGeom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1890033" y="4099064"/>
            <a:ext cx="3855174" cy="17465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На какие группы можно разделить квест?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3806482" y="1168843"/>
            <a:ext cx="5976258" cy="27173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074" name="Picture 2" descr="https://nsportal.ru/sites/default/files/styles/large/public/media/2018/10/25/quest-what-is-it-1_2.png?itok=JcFTeqy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853" y="1656305"/>
            <a:ext cx="45720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69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453" y="588527"/>
            <a:ext cx="7663544" cy="52564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6227">
            <a:off x="9061006" y="2078190"/>
            <a:ext cx="1634121" cy="35916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3300">
            <a:off x="8218401" y="3713333"/>
            <a:ext cx="1020478" cy="2242887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747685" y="1525782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74" y="1352100"/>
            <a:ext cx="399638" cy="4023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642" y="5729100"/>
            <a:ext cx="405780" cy="4085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08" y="595028"/>
            <a:ext cx="807211" cy="9470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292" y="984375"/>
            <a:ext cx="689471" cy="71057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799" y="1542102"/>
            <a:ext cx="405493" cy="4246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70" y="3536497"/>
            <a:ext cx="487136" cy="47014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496" y="5841468"/>
            <a:ext cx="706892" cy="70689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245" y="6050382"/>
            <a:ext cx="487136" cy="47014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089" y="174593"/>
            <a:ext cx="487136" cy="47014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2909" y="5430945"/>
            <a:ext cx="694740" cy="706677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726839" y="1547565"/>
            <a:ext cx="56170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+mj-lt"/>
              </a:rPr>
              <a:t>- </a:t>
            </a:r>
            <a:r>
              <a:rPr lang="ru-RU" b="1" u="sng" dirty="0">
                <a:solidFill>
                  <a:srgbClr val="000000"/>
                </a:solidFill>
                <a:latin typeface="+mj-lt"/>
              </a:rPr>
              <a:t>Линейные</a:t>
            </a:r>
            <a:r>
              <a:rPr lang="ru-RU" b="1" dirty="0">
                <a:solidFill>
                  <a:srgbClr val="000000"/>
                </a:solidFill>
                <a:latin typeface="+mj-lt"/>
              </a:rPr>
              <a:t>. Квест представляет собой движение по цепочке – выполнив одно задание, игроки получают следующее. Игра развивается таким образом до тех пор, пока не будет пройден весь маршрут.</a:t>
            </a:r>
            <a:endParaRPr lang="ru-RU" sz="1400" b="1" dirty="0">
              <a:solidFill>
                <a:srgbClr val="000000"/>
              </a:solidFill>
              <a:latin typeface="+mj-lt"/>
            </a:endParaRPr>
          </a:p>
          <a:p>
            <a:pPr algn="just"/>
            <a:r>
              <a:rPr lang="ru-RU" b="1" dirty="0">
                <a:solidFill>
                  <a:srgbClr val="000000"/>
                </a:solidFill>
                <a:latin typeface="+mj-lt"/>
              </a:rPr>
              <a:t>- </a:t>
            </a:r>
            <a:r>
              <a:rPr lang="ru-RU" b="1" u="sng" dirty="0">
                <a:solidFill>
                  <a:srgbClr val="000000"/>
                </a:solidFill>
                <a:latin typeface="+mj-lt"/>
              </a:rPr>
              <a:t>Штурмовые</a:t>
            </a:r>
            <a:r>
              <a:rPr lang="ru-RU" b="1" dirty="0">
                <a:solidFill>
                  <a:srgbClr val="000000"/>
                </a:solidFill>
                <a:latin typeface="+mj-lt"/>
              </a:rPr>
              <a:t>. Участники получают задание и перечень мест с подсказками, самостоятельно выбирая способы решения поставленных задач.</a:t>
            </a:r>
            <a:endParaRPr lang="ru-RU" sz="1400" b="1" dirty="0">
              <a:solidFill>
                <a:srgbClr val="000000"/>
              </a:solidFill>
              <a:latin typeface="+mj-lt"/>
            </a:endParaRPr>
          </a:p>
          <a:p>
            <a:pPr algn="just"/>
            <a:r>
              <a:rPr lang="ru-RU" b="1" dirty="0">
                <a:solidFill>
                  <a:srgbClr val="000000"/>
                </a:solidFill>
                <a:latin typeface="+mj-lt"/>
              </a:rPr>
              <a:t>- </a:t>
            </a:r>
            <a:r>
              <a:rPr lang="ru-RU" b="1" u="sng" dirty="0">
                <a:solidFill>
                  <a:srgbClr val="000000"/>
                </a:solidFill>
                <a:latin typeface="+mj-lt"/>
              </a:rPr>
              <a:t>Кольцевые</a:t>
            </a:r>
            <a:r>
              <a:rPr lang="ru-RU" b="1" dirty="0">
                <a:solidFill>
                  <a:srgbClr val="000000"/>
                </a:solidFill>
                <a:latin typeface="+mj-lt"/>
              </a:rPr>
              <a:t>. Линейный квест заключенный в круг, то есть игра начинается и заканчивается в одной и той же точке.</a:t>
            </a:r>
            <a:endParaRPr lang="ru-RU" sz="1400" b="1" i="0" dirty="0">
              <a:solidFill>
                <a:srgbClr val="00000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1241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36" y="237744"/>
            <a:ext cx="7854696" cy="4489704"/>
          </a:xfrm>
          <a:prstGeom prst="rect">
            <a:avLst/>
          </a:prstGeom>
        </p:spPr>
      </p:pic>
      <p:pic>
        <p:nvPicPr>
          <p:cNvPr id="4098" name="Picture 2" descr="https://avatars.mds.yandex.net/get-pdb/2111014/a0ddc4b7-6273-4f83-90a2-6cfe930d4caf/s1200?webp=fal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648" y="1044249"/>
            <a:ext cx="3836876" cy="28316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3273552"/>
            <a:ext cx="5586984" cy="3172968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890033" y="4099064"/>
            <a:ext cx="3855174" cy="17465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Какие же задачи реализует КВЕСТ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864" y="2889504"/>
            <a:ext cx="2002536" cy="3136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537" y="1428865"/>
            <a:ext cx="779556" cy="8034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56" y="632079"/>
            <a:ext cx="864687" cy="1014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184" y="1428865"/>
            <a:ext cx="450734" cy="4720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605" y="938588"/>
            <a:ext cx="457418" cy="460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985" y="4827010"/>
            <a:ext cx="817948" cy="9596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278" y="5501095"/>
            <a:ext cx="505709" cy="50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27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50" y="424754"/>
            <a:ext cx="8223032" cy="56401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0851">
            <a:off x="9626112" y="1909636"/>
            <a:ext cx="1206965" cy="3496648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082117" y="1566263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8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691" y="938588"/>
            <a:ext cx="779556" cy="80342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9" y="414356"/>
            <a:ext cx="864687" cy="10145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94" y="1289756"/>
            <a:ext cx="450734" cy="4720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0879" y="616641"/>
            <a:ext cx="457418" cy="4605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01" y="3394883"/>
            <a:ext cx="643420" cy="6209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502" y="5408900"/>
            <a:ext cx="817948" cy="9596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442" y="4749803"/>
            <a:ext cx="505709" cy="5091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507" y="5505706"/>
            <a:ext cx="927092" cy="86286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828744" y="166043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+mj-lt"/>
              </a:rPr>
              <a:t>- </a:t>
            </a:r>
            <a:r>
              <a:rPr lang="ru-RU" b="1" u="sng" dirty="0">
                <a:solidFill>
                  <a:srgbClr val="000000"/>
                </a:solidFill>
                <a:latin typeface="+mj-lt"/>
              </a:rPr>
              <a:t>образовательную</a:t>
            </a:r>
            <a:r>
              <a:rPr lang="ru-RU" b="1" dirty="0">
                <a:solidFill>
                  <a:srgbClr val="000000"/>
                </a:solidFill>
                <a:latin typeface="+mj-lt"/>
              </a:rPr>
              <a:t>, а именно, вовлечение участников игры в активную, творческую деятельность;</a:t>
            </a:r>
            <a:endParaRPr lang="ru-RU" sz="1400" b="1" dirty="0">
              <a:solidFill>
                <a:srgbClr val="000000"/>
              </a:solidFill>
              <a:latin typeface="+mj-lt"/>
            </a:endParaRPr>
          </a:p>
          <a:p>
            <a:pPr algn="just"/>
            <a:r>
              <a:rPr lang="ru-RU" b="1" dirty="0">
                <a:solidFill>
                  <a:srgbClr val="000000"/>
                </a:solidFill>
                <a:latin typeface="+mj-lt"/>
              </a:rPr>
              <a:t>- </a:t>
            </a:r>
            <a:r>
              <a:rPr lang="ru-RU" b="1" u="sng" dirty="0">
                <a:solidFill>
                  <a:srgbClr val="000000"/>
                </a:solidFill>
                <a:latin typeface="+mj-lt"/>
              </a:rPr>
              <a:t>развивающую</a:t>
            </a:r>
            <a:r>
              <a:rPr lang="ru-RU" b="1" dirty="0">
                <a:solidFill>
                  <a:srgbClr val="000000"/>
                </a:solidFill>
                <a:latin typeface="+mj-lt"/>
              </a:rPr>
              <a:t> - активизация интереса, творческих способностей, фантазии, поисковой активности, стремления к самосовершенствованию;</a:t>
            </a:r>
            <a:endParaRPr lang="ru-RU" sz="1400" b="1" dirty="0">
              <a:solidFill>
                <a:srgbClr val="000000"/>
              </a:solidFill>
              <a:latin typeface="+mj-lt"/>
            </a:endParaRPr>
          </a:p>
          <a:p>
            <a:pPr algn="just"/>
            <a:r>
              <a:rPr lang="ru-RU" b="1" dirty="0">
                <a:solidFill>
                  <a:srgbClr val="000000"/>
                </a:solidFill>
                <a:latin typeface="+mj-lt"/>
              </a:rPr>
              <a:t>- </a:t>
            </a:r>
            <a:r>
              <a:rPr lang="ru-RU" b="1" u="sng" dirty="0">
                <a:solidFill>
                  <a:srgbClr val="000000"/>
                </a:solidFill>
                <a:latin typeface="+mj-lt"/>
              </a:rPr>
              <a:t>воспитательную</a:t>
            </a:r>
            <a:r>
              <a:rPr lang="ru-RU" b="1" dirty="0">
                <a:solidFill>
                  <a:srgbClr val="000000"/>
                </a:solidFill>
                <a:latin typeface="+mj-lt"/>
              </a:rPr>
              <a:t> – формирование персональной ответственности за полученный результат, толерантности.</a:t>
            </a:r>
            <a:endParaRPr lang="ru-RU" sz="1400" b="1" i="0" dirty="0">
              <a:solidFill>
                <a:srgbClr val="000000"/>
              </a:solidFill>
              <a:effectLst/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2016" y="3673896"/>
            <a:ext cx="751163" cy="217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0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36" y="237744"/>
            <a:ext cx="7854696" cy="44897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670" y="1044512"/>
            <a:ext cx="3746205" cy="2809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3273552"/>
            <a:ext cx="5586984" cy="3172968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890033" y="4099064"/>
            <a:ext cx="3855174" cy="17465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800" kern="1200" baseline="0" dirty="0">
                <a:solidFill>
                  <a:schemeClr val="accent4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Каких принципов придерживается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квест?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18" y="731860"/>
            <a:ext cx="827711" cy="7703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021" y="1317496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566" y="5603734"/>
            <a:ext cx="437421" cy="42216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43" y="1170529"/>
            <a:ext cx="473130" cy="45662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2104" y="1536572"/>
            <a:ext cx="693032" cy="70732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864" y="2889504"/>
            <a:ext cx="2000978" cy="313639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158" y="4972347"/>
            <a:ext cx="766685" cy="71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429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52" y="267807"/>
            <a:ext cx="8128340" cy="55752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7744">
            <a:off x="9316988" y="2056374"/>
            <a:ext cx="1665083" cy="3659652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921126" y="1336360"/>
            <a:ext cx="5596216" cy="34381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8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0761">
            <a:off x="8499025" y="3750648"/>
            <a:ext cx="1210787" cy="26611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21" y="718537"/>
            <a:ext cx="827711" cy="77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301" y="1357265"/>
            <a:ext cx="435211" cy="43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37" y="3599349"/>
            <a:ext cx="547795" cy="57370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18" y="5833061"/>
            <a:ext cx="437421" cy="4221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6697" y="1117044"/>
            <a:ext cx="473130" cy="45662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1176" y="604119"/>
            <a:ext cx="693032" cy="70732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889" y="5829277"/>
            <a:ext cx="766685" cy="7135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875" y="4694214"/>
            <a:ext cx="733758" cy="74888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76962" y="1267758"/>
            <a:ext cx="5451818" cy="3439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- </a:t>
            </a:r>
            <a:r>
              <a:rPr lang="ru-RU" sz="1450" b="1" u="sng" dirty="0" smtClean="0">
                <a:solidFill>
                  <a:srgbClr val="000000"/>
                </a:solidFill>
                <a:latin typeface="+mj-lt"/>
              </a:rPr>
              <a:t>Доступность</a:t>
            </a:r>
            <a:r>
              <a:rPr lang="ru-RU" sz="1450" b="1" dirty="0">
                <a:solidFill>
                  <a:srgbClr val="000000"/>
                </a:solidFill>
                <a:latin typeface="+mj-lt"/>
              </a:rPr>
              <a:t> (задания не должны быть слишком сложными).</a:t>
            </a:r>
          </a:p>
          <a:p>
            <a:pPr algn="just"/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-  </a:t>
            </a:r>
            <a:r>
              <a:rPr lang="ru-RU" sz="1450" b="1" u="sng" dirty="0" smtClean="0">
                <a:solidFill>
                  <a:srgbClr val="000000"/>
                </a:solidFill>
                <a:latin typeface="+mj-lt"/>
              </a:rPr>
              <a:t>Системность</a:t>
            </a:r>
            <a:r>
              <a:rPr lang="ru-RU" sz="1450" b="1" dirty="0">
                <a:solidFill>
                  <a:srgbClr val="000000"/>
                </a:solidFill>
                <a:latin typeface="+mj-lt"/>
              </a:rPr>
              <a:t> (этапы прохождения игры должны иметь логическую связь).</a:t>
            </a:r>
          </a:p>
          <a:p>
            <a:pPr algn="just"/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- </a:t>
            </a:r>
            <a:r>
              <a:rPr lang="ru-RU" sz="1450" b="1" u="sng" dirty="0" smtClean="0">
                <a:solidFill>
                  <a:srgbClr val="000000"/>
                </a:solidFill>
                <a:latin typeface="+mj-lt"/>
              </a:rPr>
              <a:t>Эмоциональная </a:t>
            </a:r>
            <a:r>
              <a:rPr lang="ru-RU" sz="1450" b="1" u="sng" dirty="0">
                <a:solidFill>
                  <a:srgbClr val="000000"/>
                </a:solidFill>
                <a:latin typeface="+mj-lt"/>
              </a:rPr>
              <a:t>насыщенность</a:t>
            </a:r>
            <a:r>
              <a:rPr lang="ru-RU" sz="1450" b="1" dirty="0">
                <a:solidFill>
                  <a:srgbClr val="000000"/>
                </a:solidFill>
                <a:latin typeface="+mj-lt"/>
              </a:rPr>
              <a:t> (задания должны увлекать, вызывать интерес и желание действовать).</a:t>
            </a:r>
          </a:p>
          <a:p>
            <a:pPr algn="just"/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-  </a:t>
            </a:r>
            <a:r>
              <a:rPr lang="ru-RU" sz="1450" b="1" u="sng" dirty="0" smtClean="0">
                <a:solidFill>
                  <a:srgbClr val="000000"/>
                </a:solidFill>
                <a:latin typeface="+mj-lt"/>
              </a:rPr>
              <a:t>Ограниченность </a:t>
            </a:r>
            <a:r>
              <a:rPr lang="ru-RU" sz="1450" b="1" u="sng" dirty="0">
                <a:solidFill>
                  <a:srgbClr val="000000"/>
                </a:solidFill>
                <a:latin typeface="+mj-lt"/>
              </a:rPr>
              <a:t>во времени</a:t>
            </a:r>
            <a:r>
              <a:rPr lang="ru-RU" sz="1450" b="1" dirty="0">
                <a:solidFill>
                  <a:srgbClr val="000000"/>
                </a:solidFill>
                <a:latin typeface="+mj-lt"/>
              </a:rPr>
              <a:t> (на выполнение заданий дается определенно время).</a:t>
            </a:r>
          </a:p>
          <a:p>
            <a:pPr algn="just"/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-  </a:t>
            </a:r>
            <a:r>
              <a:rPr lang="ru-RU" sz="1450" b="1" u="sng" dirty="0" smtClean="0">
                <a:solidFill>
                  <a:srgbClr val="000000"/>
                </a:solidFill>
                <a:latin typeface="+mj-lt"/>
              </a:rPr>
              <a:t>Разнообразность</a:t>
            </a:r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1450" b="1" dirty="0">
                <a:solidFill>
                  <a:srgbClr val="000000"/>
                </a:solidFill>
                <a:latin typeface="+mj-lt"/>
              </a:rPr>
              <a:t>(выполнение заданий предполагает использование различных видов деятельности)</a:t>
            </a:r>
          </a:p>
          <a:p>
            <a:pPr algn="just"/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-   </a:t>
            </a:r>
            <a:r>
              <a:rPr lang="ru-RU" sz="1450" b="1" u="sng" dirty="0" smtClean="0">
                <a:solidFill>
                  <a:srgbClr val="000000"/>
                </a:solidFill>
                <a:latin typeface="+mj-lt"/>
              </a:rPr>
              <a:t>Безопасность</a:t>
            </a:r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1450" b="1" dirty="0">
                <a:solidFill>
                  <a:srgbClr val="000000"/>
                </a:solidFill>
                <a:latin typeface="+mj-lt"/>
              </a:rPr>
              <a:t>(игра должна быть безопасной для жизни, психического и физического здоровья ребенка).</a:t>
            </a:r>
          </a:p>
          <a:p>
            <a:pPr algn="just"/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-  </a:t>
            </a:r>
            <a:r>
              <a:rPr lang="ru-RU" sz="1450" b="1" u="sng" dirty="0" smtClean="0">
                <a:solidFill>
                  <a:srgbClr val="000000"/>
                </a:solidFill>
                <a:latin typeface="+mj-lt"/>
              </a:rPr>
              <a:t>Соответствие </a:t>
            </a:r>
            <a:r>
              <a:rPr lang="ru-RU" sz="1450" b="1" u="sng" dirty="0">
                <a:solidFill>
                  <a:srgbClr val="000000"/>
                </a:solidFill>
                <a:latin typeface="+mj-lt"/>
              </a:rPr>
              <a:t>возрасту</a:t>
            </a:r>
            <a:r>
              <a:rPr lang="ru-RU" sz="1450" b="1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algn="just"/>
            <a:r>
              <a:rPr lang="ru-RU" sz="1450" b="1" dirty="0" smtClean="0">
                <a:solidFill>
                  <a:srgbClr val="000000"/>
                </a:solidFill>
                <a:latin typeface="+mj-lt"/>
              </a:rPr>
              <a:t>-  </a:t>
            </a:r>
            <a:r>
              <a:rPr lang="ru-RU" sz="1450" b="1" u="sng" dirty="0" smtClean="0">
                <a:solidFill>
                  <a:srgbClr val="000000"/>
                </a:solidFill>
                <a:latin typeface="+mj-lt"/>
              </a:rPr>
              <a:t>Наличие </a:t>
            </a:r>
            <a:r>
              <a:rPr lang="ru-RU" sz="1450" b="1" dirty="0">
                <a:solidFill>
                  <a:srgbClr val="000000"/>
                </a:solidFill>
                <a:latin typeface="+mj-lt"/>
              </a:rPr>
              <a:t>ощутимого конечного результата и рефлексии.</a:t>
            </a:r>
            <a:endParaRPr lang="ru-RU" sz="1450" b="1" i="0" dirty="0">
              <a:solidFill>
                <a:srgbClr val="00000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3773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6529" y="-329888"/>
            <a:ext cx="8444444" cy="4787301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237885" y="1030566"/>
            <a:ext cx="5377542" cy="2248998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+mj-lt"/>
              </a:rPr>
              <a:t>Следует уделить особое внимание развивающей предметно-пространственной среды для организации квест-игр, которая должна давать возможность ее потенциальным участникам, использовать для достижения целей свое </a:t>
            </a:r>
            <a:r>
              <a:rPr lang="ru-RU" sz="2000" b="1" dirty="0" smtClean="0">
                <a:solidFill>
                  <a:schemeClr val="tx1"/>
                </a:solidFill>
                <a:latin typeface="+mj-lt"/>
              </a:rPr>
              <a:t>воображение, умственные, физические </a:t>
            </a:r>
            <a:r>
              <a:rPr lang="ru-RU" sz="2000" b="1" dirty="0">
                <a:solidFill>
                  <a:schemeClr val="tx1"/>
                </a:solidFill>
                <a:latin typeface="+mj-lt"/>
              </a:rPr>
              <a:t>и творческие способности.</a:t>
            </a:r>
            <a:endParaRPr lang="ru-RU" sz="20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82" y="4035931"/>
            <a:ext cx="842963" cy="8429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119" y="4351580"/>
            <a:ext cx="825074" cy="9680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005" y="890309"/>
            <a:ext cx="416144" cy="4016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005" y="1986639"/>
            <a:ext cx="372494" cy="3901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88" y="5010771"/>
            <a:ext cx="457712" cy="4577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387" y="5817867"/>
            <a:ext cx="435429" cy="4383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324" y="5817867"/>
            <a:ext cx="674234" cy="67423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600" y="1760996"/>
            <a:ext cx="689834" cy="7016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455" y="225105"/>
            <a:ext cx="332356" cy="34807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308" y="693236"/>
            <a:ext cx="678255" cy="79577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375" y="2548617"/>
            <a:ext cx="8345828" cy="47313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69097" y="4086985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  <a:latin typeface="+mj-lt"/>
              </a:rPr>
              <a:t>Образовательные квесты являются современной и эффективной формой реализации требований ФГОС ДО, так как направлены на индивидуализацию образовательной деятельности, развитие самостоятельности ребенка, его инициативности, поисковой активности.</a:t>
            </a:r>
            <a:endParaRPr lang="ru-RU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5496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" dur="8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4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4" dur="8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4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7" dur="8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4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0" dur="8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4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3" dur="8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4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89" y="767241"/>
            <a:ext cx="9070793" cy="51423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24" y="615595"/>
            <a:ext cx="842963" cy="8429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787" y="172334"/>
            <a:ext cx="825074" cy="9680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7845" y="2384258"/>
            <a:ext cx="416144" cy="40162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485" y="5124557"/>
            <a:ext cx="372494" cy="3901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3" y="3566084"/>
            <a:ext cx="457712" cy="4577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11" y="5319613"/>
            <a:ext cx="435429" cy="4383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324" y="5817867"/>
            <a:ext cx="674234" cy="67423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884" y="5654967"/>
            <a:ext cx="689834" cy="70168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182" y="816950"/>
            <a:ext cx="332356" cy="34807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274" y="369354"/>
            <a:ext cx="678255" cy="79577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202287" y="2785885"/>
            <a:ext cx="7624293" cy="123791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+mj-lt"/>
              </a:rPr>
              <a:t>Спасибо за внимание!</a:t>
            </a:r>
            <a:endParaRPr lang="ru-RU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981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8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4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9" dur="8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4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2" dur="8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4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8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4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8" dur="8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4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/Times New Roman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1" id="{AE5AFE9A-981F-4E09-85F3-1AFBD1D58921}" vid="{31978A82-DAA1-43A8-A6C4-41B43BC4DF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E236678D-C49E-4F6E-A3C8-2F95040A5F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BF8C2E-BF41-4DA4-8E6A-C59CE968EEC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228850-8D93-4258-94C5-9335006265EF}">
  <ds:schemaRefs>
    <ds:schemaRef ds:uri="http://schemas.microsoft.com/office/2006/documentManagement/types"/>
    <ds:schemaRef ds:uri="http://purl.org/dc/terms/"/>
    <ds:schemaRef ds:uri="6ee78bd2-4339-4042-adc0-bcc646419980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2547570a-e5f4-4946-a4c3-82580e42479e"/>
    <ds:schemaRef ds:uri="http://schemas.microsoft.com/sharepoint/v3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Интерактивная игра Вопросы и ответы</Template>
  <TotalTime>0</TotalTime>
  <Words>132</Words>
  <Application>Microsoft Office PowerPoint</Application>
  <PresentationFormat>Широкоэкранный</PresentationFormat>
  <Paragraphs>44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Verdana</vt:lpstr>
      <vt:lpstr>Тема Office</vt:lpstr>
      <vt:lpstr>Презентация PowerPoint</vt:lpstr>
      <vt:lpstr>Квест как одна из форм работы по развитию умственных и физических способностей старших дошкольников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Следует уделить особое внимание развивающей предметно-пространственной среды для организации квест-игр, которая должна давать возможность ее потенциальным участникам, использовать для достижения целей свое воображение, умственные, физические и творческие способности.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2020-05-07T11:07:46Z</dcterms:created>
  <dcterms:modified xsi:type="dcterms:W3CDTF">2020-05-07T17:28:01Z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